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5" r:id="rId14"/>
    <p:sldId id="273" r:id="rId15"/>
    <p:sldId id="274" r:id="rId16"/>
    <p:sldId id="271" r:id="rId17"/>
    <p:sldId id="282" r:id="rId18"/>
    <p:sldId id="284" r:id="rId19"/>
    <p:sldId id="276" r:id="rId20"/>
    <p:sldId id="277" r:id="rId21"/>
    <p:sldId id="285" r:id="rId22"/>
    <p:sldId id="287" r:id="rId23"/>
    <p:sldId id="288" r:id="rId24"/>
    <p:sldId id="292" r:id="rId25"/>
    <p:sldId id="294" r:id="rId26"/>
    <p:sldId id="295" r:id="rId27"/>
    <p:sldId id="298" r:id="rId28"/>
    <p:sldId id="299" r:id="rId29"/>
    <p:sldId id="300" r:id="rId30"/>
    <p:sldId id="301" r:id="rId31"/>
    <p:sldId id="303" r:id="rId32"/>
    <p:sldId id="338" r:id="rId33"/>
    <p:sldId id="339" r:id="rId34"/>
    <p:sldId id="340" r:id="rId35"/>
    <p:sldId id="337" r:id="rId36"/>
    <p:sldId id="341" r:id="rId37"/>
  </p:sldIdLst>
  <p:sldSz cx="12192000" cy="6858000"/>
  <p:notesSz cx="9998075" cy="68659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FA7C5-E41B-40B8-9304-474FAF23CD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328C9E0-0E52-4903-80FD-396A6B5EEB7C}">
      <dgm:prSet phldrT="[Texto]"/>
      <dgm:spPr/>
      <dgm:t>
        <a:bodyPr/>
        <a:lstStyle/>
        <a:p>
          <a:r>
            <a:rPr lang="es-ES" b="1" dirty="0"/>
            <a:t>TALLER INTRODUCTORIO A LA RESPONSABILIDAD SOCIAL</a:t>
          </a:r>
          <a:endParaRPr lang="es-CL" dirty="0"/>
        </a:p>
      </dgm:t>
    </dgm:pt>
    <dgm:pt modelId="{29F79454-A0DF-4CBC-B496-B6033F0F6481}" type="parTrans" cxnId="{52400279-515A-4AA4-922A-917E484DA104}">
      <dgm:prSet/>
      <dgm:spPr/>
      <dgm:t>
        <a:bodyPr/>
        <a:lstStyle/>
        <a:p>
          <a:endParaRPr lang="es-CL"/>
        </a:p>
      </dgm:t>
    </dgm:pt>
    <dgm:pt modelId="{F770E51E-4988-4B88-8DD9-FF2FEDBCB850}" type="sibTrans" cxnId="{52400279-515A-4AA4-922A-917E484DA104}">
      <dgm:prSet/>
      <dgm:spPr/>
      <dgm:t>
        <a:bodyPr/>
        <a:lstStyle/>
        <a:p>
          <a:endParaRPr lang="es-CL"/>
        </a:p>
      </dgm:t>
    </dgm:pt>
    <dgm:pt modelId="{4AAD96CE-8C38-4AFE-B5EC-E8175370EF04}" type="pres">
      <dgm:prSet presAssocID="{996FA7C5-E41B-40B8-9304-474FAF23CDB4}" presName="diagram" presStyleCnt="0">
        <dgm:presLayoutVars>
          <dgm:dir/>
          <dgm:resizeHandles val="exact"/>
        </dgm:presLayoutVars>
      </dgm:prSet>
      <dgm:spPr/>
    </dgm:pt>
    <dgm:pt modelId="{2CA12061-0ED4-483C-AFFE-F498CBF46F93}" type="pres">
      <dgm:prSet presAssocID="{2328C9E0-0E52-4903-80FD-396A6B5EEB7C}" presName="node" presStyleLbl="node1" presStyleIdx="0" presStyleCnt="1" custScaleY="23290" custLinFactNeighborX="795" custLinFactNeighborY="26466">
        <dgm:presLayoutVars>
          <dgm:bulletEnabled val="1"/>
        </dgm:presLayoutVars>
      </dgm:prSet>
      <dgm:spPr/>
    </dgm:pt>
  </dgm:ptLst>
  <dgm:cxnLst>
    <dgm:cxn modelId="{3781F71B-2523-4FBD-8A75-0B5844F3E025}" type="presOf" srcId="{996FA7C5-E41B-40B8-9304-474FAF23CDB4}" destId="{4AAD96CE-8C38-4AFE-B5EC-E8175370EF04}" srcOrd="0" destOrd="0" presId="urn:microsoft.com/office/officeart/2005/8/layout/default"/>
    <dgm:cxn modelId="{C3BCE254-0A84-41B1-92C1-922B923ED14A}" type="presOf" srcId="{2328C9E0-0E52-4903-80FD-396A6B5EEB7C}" destId="{2CA12061-0ED4-483C-AFFE-F498CBF46F93}" srcOrd="0" destOrd="0" presId="urn:microsoft.com/office/officeart/2005/8/layout/default"/>
    <dgm:cxn modelId="{52400279-515A-4AA4-922A-917E484DA104}" srcId="{996FA7C5-E41B-40B8-9304-474FAF23CDB4}" destId="{2328C9E0-0E52-4903-80FD-396A6B5EEB7C}" srcOrd="0" destOrd="0" parTransId="{29F79454-A0DF-4CBC-B496-B6033F0F6481}" sibTransId="{F770E51E-4988-4B88-8DD9-FF2FEDBCB850}"/>
    <dgm:cxn modelId="{5C05B862-AA44-42F7-A919-9F98AC33EB15}" type="presParOf" srcId="{4AAD96CE-8C38-4AFE-B5EC-E8175370EF04}" destId="{2CA12061-0ED4-483C-AFFE-F498CBF46F9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5B9D6-0009-4F0E-8F9F-BA84BDF867D4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20C540D8-8706-444B-B0B6-4B6C475694A2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Trebuchet MS" pitchFamily="34" charset="0"/>
            </a:rPr>
            <a:t>Rendición de cuentas</a:t>
          </a:r>
          <a:r>
            <a:rPr lang="es-ES_tradnl" sz="1600" dirty="0">
              <a:solidFill>
                <a:schemeClr val="tx1"/>
              </a:solidFill>
              <a:latin typeface="Trebuchet MS" pitchFamily="34" charset="0"/>
            </a:rPr>
            <a:t> </a:t>
          </a:r>
          <a:endParaRPr lang="es-ES" sz="1600" dirty="0">
            <a:solidFill>
              <a:schemeClr val="tx1"/>
            </a:solidFill>
          </a:endParaRPr>
        </a:p>
      </dgm:t>
    </dgm:pt>
    <dgm:pt modelId="{7911D8D2-EAA3-467C-942C-AB0E565760E7}" type="parTrans" cxnId="{1D682AAD-54AC-4654-BA3A-565FC714813E}">
      <dgm:prSet/>
      <dgm:spPr/>
      <dgm:t>
        <a:bodyPr/>
        <a:lstStyle/>
        <a:p>
          <a:endParaRPr lang="es-ES" sz="1400"/>
        </a:p>
      </dgm:t>
    </dgm:pt>
    <dgm:pt modelId="{117A04A6-53F5-478A-8288-CBC545C9C623}" type="sibTrans" cxnId="{1D682AAD-54AC-4654-BA3A-565FC714813E}">
      <dgm:prSet/>
      <dgm:spPr/>
      <dgm:t>
        <a:bodyPr/>
        <a:lstStyle/>
        <a:p>
          <a:endParaRPr lang="es-ES" sz="1400"/>
        </a:p>
      </dgm:t>
    </dgm:pt>
    <dgm:pt modelId="{CE46A473-8362-4197-A515-49381FD40135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Trebuchet MS" pitchFamily="34" charset="0"/>
            </a:rPr>
            <a:t>Transparencia</a:t>
          </a:r>
          <a:endParaRPr lang="es-ES" sz="1600" dirty="0">
            <a:solidFill>
              <a:schemeClr val="tx1"/>
            </a:solidFill>
          </a:endParaRPr>
        </a:p>
      </dgm:t>
    </dgm:pt>
    <dgm:pt modelId="{08366D0C-A9AC-4CA7-AB21-770E2DC774DA}" type="parTrans" cxnId="{22BF54AF-C3C4-48B2-A7F0-E0C531773875}">
      <dgm:prSet/>
      <dgm:spPr/>
      <dgm:t>
        <a:bodyPr/>
        <a:lstStyle/>
        <a:p>
          <a:endParaRPr lang="es-ES" sz="1400"/>
        </a:p>
      </dgm:t>
    </dgm:pt>
    <dgm:pt modelId="{E73DF5C2-9A77-44EA-B592-4A6CD1618681}" type="sibTrans" cxnId="{22BF54AF-C3C4-48B2-A7F0-E0C531773875}">
      <dgm:prSet/>
      <dgm:spPr/>
      <dgm:t>
        <a:bodyPr/>
        <a:lstStyle/>
        <a:p>
          <a:endParaRPr lang="es-ES" sz="1400"/>
        </a:p>
      </dgm:t>
    </dgm:pt>
    <dgm:pt modelId="{D8C723E2-BEA6-4C78-A0A4-CB94A488422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Trebuchet MS" pitchFamily="34" charset="0"/>
            </a:rPr>
            <a:t>Comportamiento ético</a:t>
          </a:r>
          <a:endParaRPr lang="es-ES" sz="1600" dirty="0">
            <a:solidFill>
              <a:schemeClr val="tx1"/>
            </a:solidFill>
          </a:endParaRPr>
        </a:p>
      </dgm:t>
    </dgm:pt>
    <dgm:pt modelId="{64A8EFF3-0A37-4FFA-8B02-B0D108E755B5}" type="parTrans" cxnId="{F4188822-A1B1-4EEB-9CE3-BD7472F7E692}">
      <dgm:prSet/>
      <dgm:spPr/>
      <dgm:t>
        <a:bodyPr/>
        <a:lstStyle/>
        <a:p>
          <a:endParaRPr lang="es-ES" sz="1400"/>
        </a:p>
      </dgm:t>
    </dgm:pt>
    <dgm:pt modelId="{6C09A9FD-CEFD-4F50-83D4-A5154165ABF5}" type="sibTrans" cxnId="{F4188822-A1B1-4EEB-9CE3-BD7472F7E692}">
      <dgm:prSet/>
      <dgm:spPr/>
      <dgm:t>
        <a:bodyPr/>
        <a:lstStyle/>
        <a:p>
          <a:endParaRPr lang="es-ES" sz="1400"/>
        </a:p>
      </dgm:t>
    </dgm:pt>
    <dgm:pt modelId="{944731BD-6B1D-49F9-BF0C-2227181A19A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Trebuchet MS" pitchFamily="34" charset="0"/>
            </a:rPr>
            <a:t>Respeto a los intereses de las Partes Interesadas</a:t>
          </a:r>
          <a:endParaRPr lang="es-ES" sz="1600" dirty="0">
            <a:solidFill>
              <a:schemeClr val="tx1"/>
            </a:solidFill>
          </a:endParaRPr>
        </a:p>
      </dgm:t>
    </dgm:pt>
    <dgm:pt modelId="{51121DB7-57DC-4F9B-AE5C-9CC969B87088}" type="parTrans" cxnId="{1ED3CDAA-C7B0-42D2-8D49-016FBBC06E55}">
      <dgm:prSet/>
      <dgm:spPr/>
      <dgm:t>
        <a:bodyPr/>
        <a:lstStyle/>
        <a:p>
          <a:endParaRPr lang="es-ES" sz="1400"/>
        </a:p>
      </dgm:t>
    </dgm:pt>
    <dgm:pt modelId="{9BE1A4A6-D606-4BD5-8113-ADBA6431F8E6}" type="sibTrans" cxnId="{1ED3CDAA-C7B0-42D2-8D49-016FBBC06E55}">
      <dgm:prSet/>
      <dgm:spPr/>
      <dgm:t>
        <a:bodyPr/>
        <a:lstStyle/>
        <a:p>
          <a:endParaRPr lang="es-ES" sz="1400"/>
        </a:p>
      </dgm:t>
    </dgm:pt>
    <dgm:pt modelId="{2A5B77DB-7C7C-456D-B35E-C2CC1B7482DF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Trebuchet MS" pitchFamily="34" charset="0"/>
            </a:rPr>
            <a:t>Respeto a la ley</a:t>
          </a:r>
          <a:endParaRPr lang="es-ES" sz="1600" dirty="0">
            <a:solidFill>
              <a:schemeClr val="tx1"/>
            </a:solidFill>
          </a:endParaRPr>
        </a:p>
      </dgm:t>
    </dgm:pt>
    <dgm:pt modelId="{8A9FBBA2-452A-456B-B605-DA9D730BE7AA}" type="parTrans" cxnId="{1DD03F2F-D15C-448B-A648-E5C3FEAF2CD6}">
      <dgm:prSet/>
      <dgm:spPr/>
      <dgm:t>
        <a:bodyPr/>
        <a:lstStyle/>
        <a:p>
          <a:endParaRPr lang="es-ES" sz="1400"/>
        </a:p>
      </dgm:t>
    </dgm:pt>
    <dgm:pt modelId="{2098F8FC-B704-419F-958F-359540E3659E}" type="sibTrans" cxnId="{1DD03F2F-D15C-448B-A648-E5C3FEAF2CD6}">
      <dgm:prSet/>
      <dgm:spPr/>
      <dgm:t>
        <a:bodyPr/>
        <a:lstStyle/>
        <a:p>
          <a:endParaRPr lang="es-ES" sz="1400"/>
        </a:p>
      </dgm:t>
    </dgm:pt>
    <dgm:pt modelId="{45E4DAC9-9ECB-4124-B60C-6929B5473EC3}">
      <dgm:prSet phldrT="[Texto]" custT="1"/>
      <dgm:spPr>
        <a:solidFill>
          <a:srgbClr val="94C800"/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Trebuchet MS" pitchFamily="34" charset="0"/>
            </a:rPr>
            <a:t>Respeto a la normativa internacional de comportamiento</a:t>
          </a:r>
          <a:endParaRPr lang="es-ES" sz="1600" dirty="0">
            <a:solidFill>
              <a:schemeClr val="tx1"/>
            </a:solidFill>
          </a:endParaRPr>
        </a:p>
      </dgm:t>
    </dgm:pt>
    <dgm:pt modelId="{3A6E7086-821A-4196-97AB-E46D6A649A3D}" type="parTrans" cxnId="{E2F6249C-A010-4B8D-B368-1C428A8BAD9D}">
      <dgm:prSet/>
      <dgm:spPr/>
      <dgm:t>
        <a:bodyPr/>
        <a:lstStyle/>
        <a:p>
          <a:endParaRPr lang="es-ES" sz="1400"/>
        </a:p>
      </dgm:t>
    </dgm:pt>
    <dgm:pt modelId="{071D6685-9951-44B3-8FDD-E1B72A9C7FB1}" type="sibTrans" cxnId="{E2F6249C-A010-4B8D-B368-1C428A8BAD9D}">
      <dgm:prSet/>
      <dgm:spPr/>
      <dgm:t>
        <a:bodyPr/>
        <a:lstStyle/>
        <a:p>
          <a:endParaRPr lang="es-ES" sz="1400"/>
        </a:p>
      </dgm:t>
    </dgm:pt>
    <dgm:pt modelId="{C34CA40C-E44C-4CB4-A6C8-48E0369242F3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_tradnl" sz="1600" b="1" dirty="0">
              <a:solidFill>
                <a:schemeClr val="tx1"/>
              </a:solidFill>
              <a:latin typeface="Trebuchet MS" pitchFamily="34" charset="0"/>
            </a:rPr>
            <a:t>Respeto a los Derechos Humanos</a:t>
          </a:r>
          <a:endParaRPr lang="es-ES" sz="1600" dirty="0">
            <a:solidFill>
              <a:schemeClr val="tx1"/>
            </a:solidFill>
          </a:endParaRPr>
        </a:p>
      </dgm:t>
    </dgm:pt>
    <dgm:pt modelId="{F6F30B3E-6401-48E8-9F63-06C65576591B}" type="parTrans" cxnId="{5EA7972A-6604-41E6-818C-C3947991A09B}">
      <dgm:prSet/>
      <dgm:spPr/>
      <dgm:t>
        <a:bodyPr/>
        <a:lstStyle/>
        <a:p>
          <a:endParaRPr lang="es-ES" sz="1400"/>
        </a:p>
      </dgm:t>
    </dgm:pt>
    <dgm:pt modelId="{8E2945B4-A7B6-431E-952A-E21A02B10ECE}" type="sibTrans" cxnId="{5EA7972A-6604-41E6-818C-C3947991A09B}">
      <dgm:prSet/>
      <dgm:spPr/>
      <dgm:t>
        <a:bodyPr/>
        <a:lstStyle/>
        <a:p>
          <a:endParaRPr lang="es-ES" sz="1400"/>
        </a:p>
      </dgm:t>
    </dgm:pt>
    <dgm:pt modelId="{27A2668E-5B79-4611-BE8A-EF736441ACBB}">
      <dgm:prSet custT="1"/>
      <dgm:spPr/>
      <dgm:t>
        <a:bodyPr/>
        <a:lstStyle/>
        <a:p>
          <a:r>
            <a:rPr lang="es-ES_tradnl" sz="1400" dirty="0">
              <a:latin typeface="Trebuchet MS" pitchFamily="34" charset="0"/>
            </a:rPr>
            <a:t>Una organización debería aceptar un examen apropiado y, además, aceptar el deber responder a ese examen</a:t>
          </a:r>
          <a:endParaRPr lang="es-ES" sz="1400" dirty="0"/>
        </a:p>
      </dgm:t>
    </dgm:pt>
    <dgm:pt modelId="{89745C78-52FD-4F4A-8626-5B1D493CA00A}" type="parTrans" cxnId="{5BAC7B3F-2835-488B-BE96-70D16AA2FA08}">
      <dgm:prSet/>
      <dgm:spPr/>
      <dgm:t>
        <a:bodyPr/>
        <a:lstStyle/>
        <a:p>
          <a:endParaRPr lang="es-ES" sz="1400"/>
        </a:p>
      </dgm:t>
    </dgm:pt>
    <dgm:pt modelId="{C80F88C1-B8A6-43D5-85C3-17A54C3255DB}" type="sibTrans" cxnId="{5BAC7B3F-2835-488B-BE96-70D16AA2FA08}">
      <dgm:prSet/>
      <dgm:spPr/>
      <dgm:t>
        <a:bodyPr/>
        <a:lstStyle/>
        <a:p>
          <a:endParaRPr lang="es-ES" sz="1400"/>
        </a:p>
      </dgm:t>
    </dgm:pt>
    <dgm:pt modelId="{B06EC2B0-565B-4020-B0FF-8AD2B1F8EEE7}">
      <dgm:prSet custT="1"/>
      <dgm:spPr/>
      <dgm:t>
        <a:bodyPr/>
        <a:lstStyle/>
        <a:p>
          <a:r>
            <a:rPr lang="es-ES_tradnl" sz="1400" dirty="0">
              <a:latin typeface="Trebuchet MS" pitchFamily="34" charset="0"/>
            </a:rPr>
            <a:t>Una organización debería ser transparente en sus decisiones y actividades que impactan en la sociedad y el medio ambiente</a:t>
          </a:r>
          <a:endParaRPr lang="es-ES" sz="1400" dirty="0"/>
        </a:p>
      </dgm:t>
    </dgm:pt>
    <dgm:pt modelId="{34E51933-BFC9-4EF4-B465-D34DF5482DF0}" type="parTrans" cxnId="{B5436F8F-A918-4690-BFD3-2FAB45078C33}">
      <dgm:prSet/>
      <dgm:spPr/>
      <dgm:t>
        <a:bodyPr/>
        <a:lstStyle/>
        <a:p>
          <a:endParaRPr lang="es-ES" sz="1400"/>
        </a:p>
      </dgm:t>
    </dgm:pt>
    <dgm:pt modelId="{D56795CC-A2C4-49E0-85AD-D7CB3269FF15}" type="sibTrans" cxnId="{B5436F8F-A918-4690-BFD3-2FAB45078C33}">
      <dgm:prSet/>
      <dgm:spPr/>
      <dgm:t>
        <a:bodyPr/>
        <a:lstStyle/>
        <a:p>
          <a:endParaRPr lang="es-ES" sz="1400"/>
        </a:p>
      </dgm:t>
    </dgm:pt>
    <dgm:pt modelId="{A946E988-1718-45A0-9CF2-3D4FE07FAE3E}">
      <dgm:prSet custT="1"/>
      <dgm:spPr/>
      <dgm:t>
        <a:bodyPr/>
        <a:lstStyle/>
        <a:p>
          <a:r>
            <a:rPr lang="es-ES_tradnl" sz="1400" dirty="0">
              <a:latin typeface="Trebuchet MS" pitchFamily="34" charset="0"/>
            </a:rPr>
            <a:t>Una organización debería tener comportamiento ético en todo momento</a:t>
          </a:r>
          <a:endParaRPr lang="es-ES" sz="1400" dirty="0"/>
        </a:p>
      </dgm:t>
    </dgm:pt>
    <dgm:pt modelId="{6A437DD3-3CD4-4C44-8906-67F3044290F3}" type="parTrans" cxnId="{E872AAEE-AC74-4C64-A6CF-97DB39D99EC2}">
      <dgm:prSet/>
      <dgm:spPr/>
      <dgm:t>
        <a:bodyPr/>
        <a:lstStyle/>
        <a:p>
          <a:endParaRPr lang="es-ES" sz="1400"/>
        </a:p>
      </dgm:t>
    </dgm:pt>
    <dgm:pt modelId="{904627EA-86CB-4306-BD9A-09355ED00209}" type="sibTrans" cxnId="{E872AAEE-AC74-4C64-A6CF-97DB39D99EC2}">
      <dgm:prSet/>
      <dgm:spPr/>
      <dgm:t>
        <a:bodyPr/>
        <a:lstStyle/>
        <a:p>
          <a:endParaRPr lang="es-ES" sz="1400"/>
        </a:p>
      </dgm:t>
    </dgm:pt>
    <dgm:pt modelId="{17AB6426-9CEC-455E-9408-20EEEE6E341E}">
      <dgm:prSet custT="1"/>
      <dgm:spPr/>
      <dgm:t>
        <a:bodyPr/>
        <a:lstStyle/>
        <a:p>
          <a:r>
            <a:rPr lang="es-ES_tradnl" sz="1400" dirty="0">
              <a:latin typeface="Trebuchet MS" pitchFamily="34" charset="0"/>
            </a:rPr>
            <a:t>Una organización debería respetar, considerar y responder a los intereses de sus partes interesadas</a:t>
          </a:r>
          <a:endParaRPr lang="es-ES" sz="1400" dirty="0"/>
        </a:p>
      </dgm:t>
    </dgm:pt>
    <dgm:pt modelId="{1E028ACA-16F2-4445-9C5A-08E2CEF11953}" type="parTrans" cxnId="{A229D52F-6ADD-4CE0-87D5-103C33EDFC7E}">
      <dgm:prSet/>
      <dgm:spPr/>
      <dgm:t>
        <a:bodyPr/>
        <a:lstStyle/>
        <a:p>
          <a:endParaRPr lang="es-ES" sz="1400"/>
        </a:p>
      </dgm:t>
    </dgm:pt>
    <dgm:pt modelId="{52EF6D18-6017-4165-A16C-92668B0429A5}" type="sibTrans" cxnId="{A229D52F-6ADD-4CE0-87D5-103C33EDFC7E}">
      <dgm:prSet/>
      <dgm:spPr/>
      <dgm:t>
        <a:bodyPr/>
        <a:lstStyle/>
        <a:p>
          <a:endParaRPr lang="es-ES" sz="1400"/>
        </a:p>
      </dgm:t>
    </dgm:pt>
    <dgm:pt modelId="{D7794B63-4459-41D9-8C06-21A39E6FC0A9}">
      <dgm:prSet custT="1"/>
      <dgm:spPr/>
      <dgm:t>
        <a:bodyPr/>
        <a:lstStyle/>
        <a:p>
          <a:r>
            <a:rPr lang="es-ES_tradnl" sz="1400" dirty="0">
              <a:latin typeface="Trebuchet MS" pitchFamily="34" charset="0"/>
            </a:rPr>
            <a:t>Una organización debería aceptar que el respeto a la ley es obligatorio</a:t>
          </a:r>
          <a:endParaRPr lang="es-ES" sz="1400" dirty="0"/>
        </a:p>
      </dgm:t>
    </dgm:pt>
    <dgm:pt modelId="{949C042D-BD32-4899-A659-5B8835A5621C}" type="parTrans" cxnId="{10E72977-AF19-439C-9B8B-D656D00EF50E}">
      <dgm:prSet/>
      <dgm:spPr/>
      <dgm:t>
        <a:bodyPr/>
        <a:lstStyle/>
        <a:p>
          <a:endParaRPr lang="es-ES" sz="1400"/>
        </a:p>
      </dgm:t>
    </dgm:pt>
    <dgm:pt modelId="{E01F9F76-2F43-4D8F-9F54-15F8A0750055}" type="sibTrans" cxnId="{10E72977-AF19-439C-9B8B-D656D00EF50E}">
      <dgm:prSet/>
      <dgm:spPr/>
      <dgm:t>
        <a:bodyPr/>
        <a:lstStyle/>
        <a:p>
          <a:endParaRPr lang="es-ES" sz="1400"/>
        </a:p>
      </dgm:t>
    </dgm:pt>
    <dgm:pt modelId="{163AD450-0BC9-485D-8821-CAEE98FABA0B}">
      <dgm:prSet custT="1"/>
      <dgm:spPr/>
      <dgm:t>
        <a:bodyPr/>
        <a:lstStyle/>
        <a:p>
          <a:r>
            <a:rPr lang="es-ES_tradnl" sz="1400" dirty="0">
              <a:latin typeface="Trebuchet MS" pitchFamily="34" charset="0"/>
            </a:rPr>
            <a:t>Una organización debería respetar la normativa internacional de comportamiento, a la vez que acatar el principio de respeto a la ley</a:t>
          </a:r>
          <a:endParaRPr lang="es-ES" sz="1400" dirty="0"/>
        </a:p>
      </dgm:t>
    </dgm:pt>
    <dgm:pt modelId="{058A1066-77B2-47C9-BE25-A16982677566}" type="parTrans" cxnId="{29E2D25E-8C2B-44C9-B038-1700598C6440}">
      <dgm:prSet/>
      <dgm:spPr/>
      <dgm:t>
        <a:bodyPr/>
        <a:lstStyle/>
        <a:p>
          <a:endParaRPr lang="es-ES" sz="1400"/>
        </a:p>
      </dgm:t>
    </dgm:pt>
    <dgm:pt modelId="{B4FB96D6-06C8-4F8E-B5E6-B23A98FA41F7}" type="sibTrans" cxnId="{29E2D25E-8C2B-44C9-B038-1700598C6440}">
      <dgm:prSet/>
      <dgm:spPr/>
      <dgm:t>
        <a:bodyPr/>
        <a:lstStyle/>
        <a:p>
          <a:endParaRPr lang="es-ES" sz="1400"/>
        </a:p>
      </dgm:t>
    </dgm:pt>
    <dgm:pt modelId="{51FA9099-7665-44E0-8585-E8D4713BB263}">
      <dgm:prSet custT="1"/>
      <dgm:spPr/>
      <dgm:t>
        <a:bodyPr/>
        <a:lstStyle/>
        <a:p>
          <a:r>
            <a:rPr lang="es-ES_tradnl" sz="1400" dirty="0">
              <a:latin typeface="Trebuchet MS" pitchFamily="34" charset="0"/>
            </a:rPr>
            <a:t> Una organización debería respetar los derechos humanos y reconocer, tanto su importancia como su universalidad</a:t>
          </a:r>
          <a:endParaRPr lang="es-ES" sz="1400" dirty="0"/>
        </a:p>
      </dgm:t>
    </dgm:pt>
    <dgm:pt modelId="{E15824BA-8BD3-49E3-AAFD-2F1470C0E08C}" type="parTrans" cxnId="{659C07CF-2B40-4837-8F7A-6F0820D91478}">
      <dgm:prSet/>
      <dgm:spPr/>
      <dgm:t>
        <a:bodyPr/>
        <a:lstStyle/>
        <a:p>
          <a:endParaRPr lang="es-ES" sz="1400"/>
        </a:p>
      </dgm:t>
    </dgm:pt>
    <dgm:pt modelId="{AD39A89E-726F-4905-A29A-B872D1AF9A0F}" type="sibTrans" cxnId="{659C07CF-2B40-4837-8F7A-6F0820D91478}">
      <dgm:prSet/>
      <dgm:spPr/>
      <dgm:t>
        <a:bodyPr/>
        <a:lstStyle/>
        <a:p>
          <a:endParaRPr lang="es-ES" sz="1400"/>
        </a:p>
      </dgm:t>
    </dgm:pt>
    <dgm:pt modelId="{911212DE-5D5C-4CAB-BE58-3E91FF698A48}" type="pres">
      <dgm:prSet presAssocID="{B035B9D6-0009-4F0E-8F9F-BA84BDF867D4}" presName="Name0" presStyleCnt="0">
        <dgm:presLayoutVars>
          <dgm:dir/>
          <dgm:animLvl val="lvl"/>
          <dgm:resizeHandles val="exact"/>
        </dgm:presLayoutVars>
      </dgm:prSet>
      <dgm:spPr/>
    </dgm:pt>
    <dgm:pt modelId="{72C15D3C-28B5-457B-BE4A-111B475062B3}" type="pres">
      <dgm:prSet presAssocID="{20C540D8-8706-444B-B0B6-4B6C475694A2}" presName="linNode" presStyleCnt="0"/>
      <dgm:spPr/>
    </dgm:pt>
    <dgm:pt modelId="{4BB48C6D-7055-448F-AFD3-D41F5C90705A}" type="pres">
      <dgm:prSet presAssocID="{20C540D8-8706-444B-B0B6-4B6C475694A2}" presName="parentText" presStyleLbl="node1" presStyleIdx="0" presStyleCnt="7" custLinFactNeighborX="-1291" custLinFactNeighborY="-9544">
        <dgm:presLayoutVars>
          <dgm:chMax val="1"/>
          <dgm:bulletEnabled val="1"/>
        </dgm:presLayoutVars>
      </dgm:prSet>
      <dgm:spPr/>
    </dgm:pt>
    <dgm:pt modelId="{69AAB2AA-A3D3-4490-9411-A66ACE98C77F}" type="pres">
      <dgm:prSet presAssocID="{20C540D8-8706-444B-B0B6-4B6C475694A2}" presName="descendantText" presStyleLbl="alignAccFollowNode1" presStyleIdx="0" presStyleCnt="7">
        <dgm:presLayoutVars>
          <dgm:bulletEnabled val="1"/>
        </dgm:presLayoutVars>
      </dgm:prSet>
      <dgm:spPr/>
    </dgm:pt>
    <dgm:pt modelId="{26008AA6-594F-48D1-B8BB-91747B04E815}" type="pres">
      <dgm:prSet presAssocID="{117A04A6-53F5-478A-8288-CBC545C9C623}" presName="sp" presStyleCnt="0"/>
      <dgm:spPr/>
    </dgm:pt>
    <dgm:pt modelId="{A91B72E4-EF3D-4427-8E46-D7B098279845}" type="pres">
      <dgm:prSet presAssocID="{CE46A473-8362-4197-A515-49381FD40135}" presName="linNode" presStyleCnt="0"/>
      <dgm:spPr/>
    </dgm:pt>
    <dgm:pt modelId="{EA1B1633-9412-4FD4-9751-8F974ABA26CB}" type="pres">
      <dgm:prSet presAssocID="{CE46A473-8362-4197-A515-49381FD4013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BEDFB3B2-302B-4EFC-88E4-F22F4283B2E3}" type="pres">
      <dgm:prSet presAssocID="{CE46A473-8362-4197-A515-49381FD40135}" presName="descendantText" presStyleLbl="alignAccFollowNode1" presStyleIdx="1" presStyleCnt="7" custLinFactNeighborX="-1286" custLinFactNeighborY="-1596">
        <dgm:presLayoutVars>
          <dgm:bulletEnabled val="1"/>
        </dgm:presLayoutVars>
      </dgm:prSet>
      <dgm:spPr/>
    </dgm:pt>
    <dgm:pt modelId="{13363D36-E0E4-418F-BAC6-BBAB374FC6C8}" type="pres">
      <dgm:prSet presAssocID="{E73DF5C2-9A77-44EA-B592-4A6CD1618681}" presName="sp" presStyleCnt="0"/>
      <dgm:spPr/>
    </dgm:pt>
    <dgm:pt modelId="{8DB431F9-4F76-420C-86CD-1488A3D7C30F}" type="pres">
      <dgm:prSet presAssocID="{D8C723E2-BEA6-4C78-A0A4-CB94A488422B}" presName="linNode" presStyleCnt="0"/>
      <dgm:spPr/>
    </dgm:pt>
    <dgm:pt modelId="{D7DBBB5B-33A9-4CE9-BC14-AA4AC05DF192}" type="pres">
      <dgm:prSet presAssocID="{D8C723E2-BEA6-4C78-A0A4-CB94A488422B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DE47B4EF-1AB8-4C9E-86BF-3B9AFC1A05C2}" type="pres">
      <dgm:prSet presAssocID="{D8C723E2-BEA6-4C78-A0A4-CB94A488422B}" presName="descendantText" presStyleLbl="alignAccFollowNode1" presStyleIdx="2" presStyleCnt="7">
        <dgm:presLayoutVars>
          <dgm:bulletEnabled val="1"/>
        </dgm:presLayoutVars>
      </dgm:prSet>
      <dgm:spPr/>
    </dgm:pt>
    <dgm:pt modelId="{7355C40D-764B-4284-93F5-9341C9372D46}" type="pres">
      <dgm:prSet presAssocID="{6C09A9FD-CEFD-4F50-83D4-A5154165ABF5}" presName="sp" presStyleCnt="0"/>
      <dgm:spPr/>
    </dgm:pt>
    <dgm:pt modelId="{64A45B49-15CE-4335-99A0-B339091FEEAE}" type="pres">
      <dgm:prSet presAssocID="{944731BD-6B1D-49F9-BF0C-2227181A19A9}" presName="linNode" presStyleCnt="0"/>
      <dgm:spPr/>
    </dgm:pt>
    <dgm:pt modelId="{A72BEC77-86A3-4F68-A37D-63E8EC38D04D}" type="pres">
      <dgm:prSet presAssocID="{944731BD-6B1D-49F9-BF0C-2227181A19A9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9CDB377-86BC-49F0-916D-19B3BE889DE3}" type="pres">
      <dgm:prSet presAssocID="{944731BD-6B1D-49F9-BF0C-2227181A19A9}" presName="descendantText" presStyleLbl="alignAccFollowNode1" presStyleIdx="3" presStyleCnt="7">
        <dgm:presLayoutVars>
          <dgm:bulletEnabled val="1"/>
        </dgm:presLayoutVars>
      </dgm:prSet>
      <dgm:spPr/>
    </dgm:pt>
    <dgm:pt modelId="{BF12C43C-116D-4BBC-8DF4-493253D29E8C}" type="pres">
      <dgm:prSet presAssocID="{9BE1A4A6-D606-4BD5-8113-ADBA6431F8E6}" presName="sp" presStyleCnt="0"/>
      <dgm:spPr/>
    </dgm:pt>
    <dgm:pt modelId="{7ED6CEA8-E971-4F3E-AECF-B74DE167FF48}" type="pres">
      <dgm:prSet presAssocID="{2A5B77DB-7C7C-456D-B35E-C2CC1B7482DF}" presName="linNode" presStyleCnt="0"/>
      <dgm:spPr/>
    </dgm:pt>
    <dgm:pt modelId="{E6D0E1CC-1257-47E3-9EA5-5F4DBD2909A4}" type="pres">
      <dgm:prSet presAssocID="{2A5B77DB-7C7C-456D-B35E-C2CC1B7482DF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242434C2-4567-4CF2-97C2-D9493CAEE233}" type="pres">
      <dgm:prSet presAssocID="{2A5B77DB-7C7C-456D-B35E-C2CC1B7482DF}" presName="descendantText" presStyleLbl="alignAccFollowNode1" presStyleIdx="4" presStyleCnt="7">
        <dgm:presLayoutVars>
          <dgm:bulletEnabled val="1"/>
        </dgm:presLayoutVars>
      </dgm:prSet>
      <dgm:spPr/>
    </dgm:pt>
    <dgm:pt modelId="{5F38AB4D-24BB-485A-A955-8EE94A959EEB}" type="pres">
      <dgm:prSet presAssocID="{2098F8FC-B704-419F-958F-359540E3659E}" presName="sp" presStyleCnt="0"/>
      <dgm:spPr/>
    </dgm:pt>
    <dgm:pt modelId="{AECEB0F1-8AA5-4637-A4BD-E742D57579E0}" type="pres">
      <dgm:prSet presAssocID="{45E4DAC9-9ECB-4124-B60C-6929B5473EC3}" presName="linNode" presStyleCnt="0"/>
      <dgm:spPr/>
    </dgm:pt>
    <dgm:pt modelId="{9767C4C0-CAF3-4CD4-88E8-E0D7D0D7764C}" type="pres">
      <dgm:prSet presAssocID="{45E4DAC9-9ECB-4124-B60C-6929B5473EC3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470E2D3A-0B2B-4EDA-BD9B-B612577B29A5}" type="pres">
      <dgm:prSet presAssocID="{45E4DAC9-9ECB-4124-B60C-6929B5473EC3}" presName="descendantText" presStyleLbl="alignAccFollowNode1" presStyleIdx="5" presStyleCnt="7">
        <dgm:presLayoutVars>
          <dgm:bulletEnabled val="1"/>
        </dgm:presLayoutVars>
      </dgm:prSet>
      <dgm:spPr/>
    </dgm:pt>
    <dgm:pt modelId="{1F90BFE9-2A48-4480-99AF-0C6D40E10156}" type="pres">
      <dgm:prSet presAssocID="{071D6685-9951-44B3-8FDD-E1B72A9C7FB1}" presName="sp" presStyleCnt="0"/>
      <dgm:spPr/>
    </dgm:pt>
    <dgm:pt modelId="{1B1FDC0F-439D-42DC-B4A9-CC77FE7AC721}" type="pres">
      <dgm:prSet presAssocID="{C34CA40C-E44C-4CB4-A6C8-48E0369242F3}" presName="linNode" presStyleCnt="0"/>
      <dgm:spPr/>
    </dgm:pt>
    <dgm:pt modelId="{076F6DFE-6B2E-4C53-9009-3F0266134460}" type="pres">
      <dgm:prSet presAssocID="{C34CA40C-E44C-4CB4-A6C8-48E0369242F3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EE8028F9-4327-4F9B-85BB-6F0556A64009}" type="pres">
      <dgm:prSet presAssocID="{C34CA40C-E44C-4CB4-A6C8-48E0369242F3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A5CA120-8864-4A35-9175-EC2586A26189}" type="presOf" srcId="{B06EC2B0-565B-4020-B0FF-8AD2B1F8EEE7}" destId="{BEDFB3B2-302B-4EFC-88E4-F22F4283B2E3}" srcOrd="0" destOrd="0" presId="urn:microsoft.com/office/officeart/2005/8/layout/vList5"/>
    <dgm:cxn modelId="{F4188822-A1B1-4EEB-9CE3-BD7472F7E692}" srcId="{B035B9D6-0009-4F0E-8F9F-BA84BDF867D4}" destId="{D8C723E2-BEA6-4C78-A0A4-CB94A488422B}" srcOrd="2" destOrd="0" parTransId="{64A8EFF3-0A37-4FFA-8B02-B0D108E755B5}" sibTransId="{6C09A9FD-CEFD-4F50-83D4-A5154165ABF5}"/>
    <dgm:cxn modelId="{5EA7972A-6604-41E6-818C-C3947991A09B}" srcId="{B035B9D6-0009-4F0E-8F9F-BA84BDF867D4}" destId="{C34CA40C-E44C-4CB4-A6C8-48E0369242F3}" srcOrd="6" destOrd="0" parTransId="{F6F30B3E-6401-48E8-9F63-06C65576591B}" sibTransId="{8E2945B4-A7B6-431E-952A-E21A02B10ECE}"/>
    <dgm:cxn modelId="{1DD03F2F-D15C-448B-A648-E5C3FEAF2CD6}" srcId="{B035B9D6-0009-4F0E-8F9F-BA84BDF867D4}" destId="{2A5B77DB-7C7C-456D-B35E-C2CC1B7482DF}" srcOrd="4" destOrd="0" parTransId="{8A9FBBA2-452A-456B-B605-DA9D730BE7AA}" sibTransId="{2098F8FC-B704-419F-958F-359540E3659E}"/>
    <dgm:cxn modelId="{A229D52F-6ADD-4CE0-87D5-103C33EDFC7E}" srcId="{944731BD-6B1D-49F9-BF0C-2227181A19A9}" destId="{17AB6426-9CEC-455E-9408-20EEEE6E341E}" srcOrd="0" destOrd="0" parTransId="{1E028ACA-16F2-4445-9C5A-08E2CEF11953}" sibTransId="{52EF6D18-6017-4165-A16C-92668B0429A5}"/>
    <dgm:cxn modelId="{FC61A63D-038C-4376-8E65-6A041429E615}" type="presOf" srcId="{163AD450-0BC9-485D-8821-CAEE98FABA0B}" destId="{470E2D3A-0B2B-4EDA-BD9B-B612577B29A5}" srcOrd="0" destOrd="0" presId="urn:microsoft.com/office/officeart/2005/8/layout/vList5"/>
    <dgm:cxn modelId="{5BAC7B3F-2835-488B-BE96-70D16AA2FA08}" srcId="{20C540D8-8706-444B-B0B6-4B6C475694A2}" destId="{27A2668E-5B79-4611-BE8A-EF736441ACBB}" srcOrd="0" destOrd="0" parTransId="{89745C78-52FD-4F4A-8626-5B1D493CA00A}" sibTransId="{C80F88C1-B8A6-43D5-85C3-17A54C3255DB}"/>
    <dgm:cxn modelId="{29E2D25E-8C2B-44C9-B038-1700598C6440}" srcId="{45E4DAC9-9ECB-4124-B60C-6929B5473EC3}" destId="{163AD450-0BC9-485D-8821-CAEE98FABA0B}" srcOrd="0" destOrd="0" parTransId="{058A1066-77B2-47C9-BE25-A16982677566}" sibTransId="{B4FB96D6-06C8-4F8E-B5E6-B23A98FA41F7}"/>
    <dgm:cxn modelId="{6596B263-5901-4315-B634-D075531F696E}" type="presOf" srcId="{CE46A473-8362-4197-A515-49381FD40135}" destId="{EA1B1633-9412-4FD4-9751-8F974ABA26CB}" srcOrd="0" destOrd="0" presId="urn:microsoft.com/office/officeart/2005/8/layout/vList5"/>
    <dgm:cxn modelId="{C7D84B47-DEAB-4E25-86ED-F733097EC617}" type="presOf" srcId="{A946E988-1718-45A0-9CF2-3D4FE07FAE3E}" destId="{DE47B4EF-1AB8-4C9E-86BF-3B9AFC1A05C2}" srcOrd="0" destOrd="0" presId="urn:microsoft.com/office/officeart/2005/8/layout/vList5"/>
    <dgm:cxn modelId="{C038A756-6F6D-4ED8-B8AF-90CB50C2B005}" type="presOf" srcId="{17AB6426-9CEC-455E-9408-20EEEE6E341E}" destId="{89CDB377-86BC-49F0-916D-19B3BE889DE3}" srcOrd="0" destOrd="0" presId="urn:microsoft.com/office/officeart/2005/8/layout/vList5"/>
    <dgm:cxn modelId="{10E72977-AF19-439C-9B8B-D656D00EF50E}" srcId="{2A5B77DB-7C7C-456D-B35E-C2CC1B7482DF}" destId="{D7794B63-4459-41D9-8C06-21A39E6FC0A9}" srcOrd="0" destOrd="0" parTransId="{949C042D-BD32-4899-A659-5B8835A5621C}" sibTransId="{E01F9F76-2F43-4D8F-9F54-15F8A0750055}"/>
    <dgm:cxn modelId="{DD26B68B-AE5D-4920-B184-93B476F764CD}" type="presOf" srcId="{C34CA40C-E44C-4CB4-A6C8-48E0369242F3}" destId="{076F6DFE-6B2E-4C53-9009-3F0266134460}" srcOrd="0" destOrd="0" presId="urn:microsoft.com/office/officeart/2005/8/layout/vList5"/>
    <dgm:cxn modelId="{B5436F8F-A918-4690-BFD3-2FAB45078C33}" srcId="{CE46A473-8362-4197-A515-49381FD40135}" destId="{B06EC2B0-565B-4020-B0FF-8AD2B1F8EEE7}" srcOrd="0" destOrd="0" parTransId="{34E51933-BFC9-4EF4-B465-D34DF5482DF0}" sibTransId="{D56795CC-A2C4-49E0-85AD-D7CB3269FF15}"/>
    <dgm:cxn modelId="{F6B47395-66FF-41A8-9CD3-E20D915015B9}" type="presOf" srcId="{27A2668E-5B79-4611-BE8A-EF736441ACBB}" destId="{69AAB2AA-A3D3-4490-9411-A66ACE98C77F}" srcOrd="0" destOrd="0" presId="urn:microsoft.com/office/officeart/2005/8/layout/vList5"/>
    <dgm:cxn modelId="{22AFD997-E29C-4D78-B859-C0FD81AF5DE3}" type="presOf" srcId="{2A5B77DB-7C7C-456D-B35E-C2CC1B7482DF}" destId="{E6D0E1CC-1257-47E3-9EA5-5F4DBD2909A4}" srcOrd="0" destOrd="0" presId="urn:microsoft.com/office/officeart/2005/8/layout/vList5"/>
    <dgm:cxn modelId="{E2F6249C-A010-4B8D-B368-1C428A8BAD9D}" srcId="{B035B9D6-0009-4F0E-8F9F-BA84BDF867D4}" destId="{45E4DAC9-9ECB-4124-B60C-6929B5473EC3}" srcOrd="5" destOrd="0" parTransId="{3A6E7086-821A-4196-97AB-E46D6A649A3D}" sibTransId="{071D6685-9951-44B3-8FDD-E1B72A9C7FB1}"/>
    <dgm:cxn modelId="{1ED3CDAA-C7B0-42D2-8D49-016FBBC06E55}" srcId="{B035B9D6-0009-4F0E-8F9F-BA84BDF867D4}" destId="{944731BD-6B1D-49F9-BF0C-2227181A19A9}" srcOrd="3" destOrd="0" parTransId="{51121DB7-57DC-4F9B-AE5C-9CC969B87088}" sibTransId="{9BE1A4A6-D606-4BD5-8113-ADBA6431F8E6}"/>
    <dgm:cxn modelId="{1D682AAD-54AC-4654-BA3A-565FC714813E}" srcId="{B035B9D6-0009-4F0E-8F9F-BA84BDF867D4}" destId="{20C540D8-8706-444B-B0B6-4B6C475694A2}" srcOrd="0" destOrd="0" parTransId="{7911D8D2-EAA3-467C-942C-AB0E565760E7}" sibTransId="{117A04A6-53F5-478A-8288-CBC545C9C623}"/>
    <dgm:cxn modelId="{22BF54AF-C3C4-48B2-A7F0-E0C531773875}" srcId="{B035B9D6-0009-4F0E-8F9F-BA84BDF867D4}" destId="{CE46A473-8362-4197-A515-49381FD40135}" srcOrd="1" destOrd="0" parTransId="{08366D0C-A9AC-4CA7-AB21-770E2DC774DA}" sibTransId="{E73DF5C2-9A77-44EA-B592-4A6CD1618681}"/>
    <dgm:cxn modelId="{A7C02CB3-ADBA-460D-AB15-09F757FD8F21}" type="presOf" srcId="{20C540D8-8706-444B-B0B6-4B6C475694A2}" destId="{4BB48C6D-7055-448F-AFD3-D41F5C90705A}" srcOrd="0" destOrd="0" presId="urn:microsoft.com/office/officeart/2005/8/layout/vList5"/>
    <dgm:cxn modelId="{47574CBD-08F3-4686-8B42-4786BD0A69D2}" type="presOf" srcId="{944731BD-6B1D-49F9-BF0C-2227181A19A9}" destId="{A72BEC77-86A3-4F68-A37D-63E8EC38D04D}" srcOrd="0" destOrd="0" presId="urn:microsoft.com/office/officeart/2005/8/layout/vList5"/>
    <dgm:cxn modelId="{9B6776C9-0AD7-430A-8BA8-5F6114F757A7}" type="presOf" srcId="{D8C723E2-BEA6-4C78-A0A4-CB94A488422B}" destId="{D7DBBB5B-33A9-4CE9-BC14-AA4AC05DF192}" srcOrd="0" destOrd="0" presId="urn:microsoft.com/office/officeart/2005/8/layout/vList5"/>
    <dgm:cxn modelId="{5F918DC9-BAAE-4DA5-82C6-E3F6C06FFC17}" type="presOf" srcId="{51FA9099-7665-44E0-8585-E8D4713BB263}" destId="{EE8028F9-4327-4F9B-85BB-6F0556A64009}" srcOrd="0" destOrd="0" presId="urn:microsoft.com/office/officeart/2005/8/layout/vList5"/>
    <dgm:cxn modelId="{659C07CF-2B40-4837-8F7A-6F0820D91478}" srcId="{C34CA40C-E44C-4CB4-A6C8-48E0369242F3}" destId="{51FA9099-7665-44E0-8585-E8D4713BB263}" srcOrd="0" destOrd="0" parTransId="{E15824BA-8BD3-49E3-AAFD-2F1470C0E08C}" sibTransId="{AD39A89E-726F-4905-A29A-B872D1AF9A0F}"/>
    <dgm:cxn modelId="{518EB9DC-5C31-4554-AEDB-A3B3A8C7E8E7}" type="presOf" srcId="{D7794B63-4459-41D9-8C06-21A39E6FC0A9}" destId="{242434C2-4567-4CF2-97C2-D9493CAEE233}" srcOrd="0" destOrd="0" presId="urn:microsoft.com/office/officeart/2005/8/layout/vList5"/>
    <dgm:cxn modelId="{DEC762E0-133B-459D-9A0E-E988563FA149}" type="presOf" srcId="{45E4DAC9-9ECB-4124-B60C-6929B5473EC3}" destId="{9767C4C0-CAF3-4CD4-88E8-E0D7D0D7764C}" srcOrd="0" destOrd="0" presId="urn:microsoft.com/office/officeart/2005/8/layout/vList5"/>
    <dgm:cxn modelId="{E872AAEE-AC74-4C64-A6CF-97DB39D99EC2}" srcId="{D8C723E2-BEA6-4C78-A0A4-CB94A488422B}" destId="{A946E988-1718-45A0-9CF2-3D4FE07FAE3E}" srcOrd="0" destOrd="0" parTransId="{6A437DD3-3CD4-4C44-8906-67F3044290F3}" sibTransId="{904627EA-86CB-4306-BD9A-09355ED00209}"/>
    <dgm:cxn modelId="{F96FD6F2-4A43-4EAB-8BD4-36699B9FD26D}" type="presOf" srcId="{B035B9D6-0009-4F0E-8F9F-BA84BDF867D4}" destId="{911212DE-5D5C-4CAB-BE58-3E91FF698A48}" srcOrd="0" destOrd="0" presId="urn:microsoft.com/office/officeart/2005/8/layout/vList5"/>
    <dgm:cxn modelId="{52F73B58-717E-4DB3-8082-6AFF02B745AA}" type="presParOf" srcId="{911212DE-5D5C-4CAB-BE58-3E91FF698A48}" destId="{72C15D3C-28B5-457B-BE4A-111B475062B3}" srcOrd="0" destOrd="0" presId="urn:microsoft.com/office/officeart/2005/8/layout/vList5"/>
    <dgm:cxn modelId="{31524C92-7EC6-4754-B390-C172900AD0FD}" type="presParOf" srcId="{72C15D3C-28B5-457B-BE4A-111B475062B3}" destId="{4BB48C6D-7055-448F-AFD3-D41F5C90705A}" srcOrd="0" destOrd="0" presId="urn:microsoft.com/office/officeart/2005/8/layout/vList5"/>
    <dgm:cxn modelId="{F5490492-4129-4ABE-BA7A-B45FA9CBF8C8}" type="presParOf" srcId="{72C15D3C-28B5-457B-BE4A-111B475062B3}" destId="{69AAB2AA-A3D3-4490-9411-A66ACE98C77F}" srcOrd="1" destOrd="0" presId="urn:microsoft.com/office/officeart/2005/8/layout/vList5"/>
    <dgm:cxn modelId="{E2351FF2-D8BB-4230-BE43-3FFF9D22CB4A}" type="presParOf" srcId="{911212DE-5D5C-4CAB-BE58-3E91FF698A48}" destId="{26008AA6-594F-48D1-B8BB-91747B04E815}" srcOrd="1" destOrd="0" presId="urn:microsoft.com/office/officeart/2005/8/layout/vList5"/>
    <dgm:cxn modelId="{C3F8D88F-C029-4CC4-B811-69B9F784C423}" type="presParOf" srcId="{911212DE-5D5C-4CAB-BE58-3E91FF698A48}" destId="{A91B72E4-EF3D-4427-8E46-D7B098279845}" srcOrd="2" destOrd="0" presId="urn:microsoft.com/office/officeart/2005/8/layout/vList5"/>
    <dgm:cxn modelId="{C04BA4A1-2D83-4320-81F6-88E28C735C53}" type="presParOf" srcId="{A91B72E4-EF3D-4427-8E46-D7B098279845}" destId="{EA1B1633-9412-4FD4-9751-8F974ABA26CB}" srcOrd="0" destOrd="0" presId="urn:microsoft.com/office/officeart/2005/8/layout/vList5"/>
    <dgm:cxn modelId="{F69B4194-6897-40FB-98BA-2676EB401136}" type="presParOf" srcId="{A91B72E4-EF3D-4427-8E46-D7B098279845}" destId="{BEDFB3B2-302B-4EFC-88E4-F22F4283B2E3}" srcOrd="1" destOrd="0" presId="urn:microsoft.com/office/officeart/2005/8/layout/vList5"/>
    <dgm:cxn modelId="{9B60D9EB-2B67-4434-BD9B-572EA40852B8}" type="presParOf" srcId="{911212DE-5D5C-4CAB-BE58-3E91FF698A48}" destId="{13363D36-E0E4-418F-BAC6-BBAB374FC6C8}" srcOrd="3" destOrd="0" presId="urn:microsoft.com/office/officeart/2005/8/layout/vList5"/>
    <dgm:cxn modelId="{90FFB9E4-8914-48C5-B5C4-262D992A3478}" type="presParOf" srcId="{911212DE-5D5C-4CAB-BE58-3E91FF698A48}" destId="{8DB431F9-4F76-420C-86CD-1488A3D7C30F}" srcOrd="4" destOrd="0" presId="urn:microsoft.com/office/officeart/2005/8/layout/vList5"/>
    <dgm:cxn modelId="{52EF498B-5B02-4325-81E3-B2FEB6426645}" type="presParOf" srcId="{8DB431F9-4F76-420C-86CD-1488A3D7C30F}" destId="{D7DBBB5B-33A9-4CE9-BC14-AA4AC05DF192}" srcOrd="0" destOrd="0" presId="urn:microsoft.com/office/officeart/2005/8/layout/vList5"/>
    <dgm:cxn modelId="{0A6F2D2D-259D-46B8-B586-1E461D5F30AA}" type="presParOf" srcId="{8DB431F9-4F76-420C-86CD-1488A3D7C30F}" destId="{DE47B4EF-1AB8-4C9E-86BF-3B9AFC1A05C2}" srcOrd="1" destOrd="0" presId="urn:microsoft.com/office/officeart/2005/8/layout/vList5"/>
    <dgm:cxn modelId="{BAFCC676-1087-40BF-9133-7785B5958925}" type="presParOf" srcId="{911212DE-5D5C-4CAB-BE58-3E91FF698A48}" destId="{7355C40D-764B-4284-93F5-9341C9372D46}" srcOrd="5" destOrd="0" presId="urn:microsoft.com/office/officeart/2005/8/layout/vList5"/>
    <dgm:cxn modelId="{3F4C4118-4157-47C3-859A-BF39C9852575}" type="presParOf" srcId="{911212DE-5D5C-4CAB-BE58-3E91FF698A48}" destId="{64A45B49-15CE-4335-99A0-B339091FEEAE}" srcOrd="6" destOrd="0" presId="urn:microsoft.com/office/officeart/2005/8/layout/vList5"/>
    <dgm:cxn modelId="{C126CD31-275D-42C4-BED8-76EBEC44A9CD}" type="presParOf" srcId="{64A45B49-15CE-4335-99A0-B339091FEEAE}" destId="{A72BEC77-86A3-4F68-A37D-63E8EC38D04D}" srcOrd="0" destOrd="0" presId="urn:microsoft.com/office/officeart/2005/8/layout/vList5"/>
    <dgm:cxn modelId="{2B844FDB-BC39-4D15-A9A7-A75A08402652}" type="presParOf" srcId="{64A45B49-15CE-4335-99A0-B339091FEEAE}" destId="{89CDB377-86BC-49F0-916D-19B3BE889DE3}" srcOrd="1" destOrd="0" presId="urn:microsoft.com/office/officeart/2005/8/layout/vList5"/>
    <dgm:cxn modelId="{81B90C7A-445F-43F4-B7D8-25A0D590AE11}" type="presParOf" srcId="{911212DE-5D5C-4CAB-BE58-3E91FF698A48}" destId="{BF12C43C-116D-4BBC-8DF4-493253D29E8C}" srcOrd="7" destOrd="0" presId="urn:microsoft.com/office/officeart/2005/8/layout/vList5"/>
    <dgm:cxn modelId="{5C8D56AB-0712-43BE-8CD5-892D4372937C}" type="presParOf" srcId="{911212DE-5D5C-4CAB-BE58-3E91FF698A48}" destId="{7ED6CEA8-E971-4F3E-AECF-B74DE167FF48}" srcOrd="8" destOrd="0" presId="urn:microsoft.com/office/officeart/2005/8/layout/vList5"/>
    <dgm:cxn modelId="{09148C99-C7FA-4F5E-AD89-635CD65585DD}" type="presParOf" srcId="{7ED6CEA8-E971-4F3E-AECF-B74DE167FF48}" destId="{E6D0E1CC-1257-47E3-9EA5-5F4DBD2909A4}" srcOrd="0" destOrd="0" presId="urn:microsoft.com/office/officeart/2005/8/layout/vList5"/>
    <dgm:cxn modelId="{EF435DDA-EB98-42C8-80C7-3F61A5620577}" type="presParOf" srcId="{7ED6CEA8-E971-4F3E-AECF-B74DE167FF48}" destId="{242434C2-4567-4CF2-97C2-D9493CAEE233}" srcOrd="1" destOrd="0" presId="urn:microsoft.com/office/officeart/2005/8/layout/vList5"/>
    <dgm:cxn modelId="{76F2F8BF-C4F2-4F7D-896B-444ECB5714EC}" type="presParOf" srcId="{911212DE-5D5C-4CAB-BE58-3E91FF698A48}" destId="{5F38AB4D-24BB-485A-A955-8EE94A959EEB}" srcOrd="9" destOrd="0" presId="urn:microsoft.com/office/officeart/2005/8/layout/vList5"/>
    <dgm:cxn modelId="{B986BCE7-9898-4389-A1E6-751FFCE5020F}" type="presParOf" srcId="{911212DE-5D5C-4CAB-BE58-3E91FF698A48}" destId="{AECEB0F1-8AA5-4637-A4BD-E742D57579E0}" srcOrd="10" destOrd="0" presId="urn:microsoft.com/office/officeart/2005/8/layout/vList5"/>
    <dgm:cxn modelId="{26DD8499-2A63-400D-92C7-5BA7253EE57D}" type="presParOf" srcId="{AECEB0F1-8AA5-4637-A4BD-E742D57579E0}" destId="{9767C4C0-CAF3-4CD4-88E8-E0D7D0D7764C}" srcOrd="0" destOrd="0" presId="urn:microsoft.com/office/officeart/2005/8/layout/vList5"/>
    <dgm:cxn modelId="{BA7D1D44-DA13-4FF1-AAE2-09388289A74F}" type="presParOf" srcId="{AECEB0F1-8AA5-4637-A4BD-E742D57579E0}" destId="{470E2D3A-0B2B-4EDA-BD9B-B612577B29A5}" srcOrd="1" destOrd="0" presId="urn:microsoft.com/office/officeart/2005/8/layout/vList5"/>
    <dgm:cxn modelId="{80D44A19-6E0F-4629-9326-B12E03D27B26}" type="presParOf" srcId="{911212DE-5D5C-4CAB-BE58-3E91FF698A48}" destId="{1F90BFE9-2A48-4480-99AF-0C6D40E10156}" srcOrd="11" destOrd="0" presId="urn:microsoft.com/office/officeart/2005/8/layout/vList5"/>
    <dgm:cxn modelId="{9C13F29D-1FFF-48BD-9DE8-43E4CAF2EE99}" type="presParOf" srcId="{911212DE-5D5C-4CAB-BE58-3E91FF698A48}" destId="{1B1FDC0F-439D-42DC-B4A9-CC77FE7AC721}" srcOrd="12" destOrd="0" presId="urn:microsoft.com/office/officeart/2005/8/layout/vList5"/>
    <dgm:cxn modelId="{590A1E91-D32F-4B5F-9291-A6E798FF296C}" type="presParOf" srcId="{1B1FDC0F-439D-42DC-B4A9-CC77FE7AC721}" destId="{076F6DFE-6B2E-4C53-9009-3F0266134460}" srcOrd="0" destOrd="0" presId="urn:microsoft.com/office/officeart/2005/8/layout/vList5"/>
    <dgm:cxn modelId="{95CC4E6A-0F1E-4313-90FE-E77C5847DF15}" type="presParOf" srcId="{1B1FDC0F-439D-42DC-B4A9-CC77FE7AC721}" destId="{EE8028F9-4327-4F9B-85BB-6F0556A640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CE7FA-CD9D-4002-830E-1FD4DE2EE698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0FB2317F-EC1B-4D5B-9F10-9D133F70FBCD}">
      <dgm:prSet phldrT="[Texto]"/>
      <dgm:spPr/>
      <dgm:t>
        <a:bodyPr/>
        <a:lstStyle/>
        <a:p>
          <a:r>
            <a:rPr lang="es-ES" dirty="0"/>
            <a:t>Materias</a:t>
          </a:r>
          <a:endParaRPr lang="es-CL" dirty="0"/>
        </a:p>
      </dgm:t>
    </dgm:pt>
    <dgm:pt modelId="{A003E12F-392B-4ED3-BCD1-F8001F789C0B}" type="parTrans" cxnId="{CCDC36A0-A27F-4CC3-A8C7-7EF0522613FF}">
      <dgm:prSet/>
      <dgm:spPr/>
      <dgm:t>
        <a:bodyPr/>
        <a:lstStyle/>
        <a:p>
          <a:endParaRPr lang="es-CL"/>
        </a:p>
      </dgm:t>
    </dgm:pt>
    <dgm:pt modelId="{718EC718-BCC7-4674-B5BC-8EFE1790FA4D}" type="sibTrans" cxnId="{CCDC36A0-A27F-4CC3-A8C7-7EF0522613FF}">
      <dgm:prSet/>
      <dgm:spPr/>
      <dgm:t>
        <a:bodyPr/>
        <a:lstStyle/>
        <a:p>
          <a:endParaRPr lang="es-CL"/>
        </a:p>
      </dgm:t>
    </dgm:pt>
    <dgm:pt modelId="{6F990298-6886-4AED-91E0-881564BA356F}">
      <dgm:prSet phldrT="[Texto]"/>
      <dgm:spPr/>
      <dgm:t>
        <a:bodyPr/>
        <a:lstStyle/>
        <a:p>
          <a:r>
            <a:rPr lang="es-CL" dirty="0"/>
            <a:t>Asuntos</a:t>
          </a:r>
        </a:p>
      </dgm:t>
    </dgm:pt>
    <dgm:pt modelId="{8327E550-C503-4024-AC78-2E0E49F5F821}" type="parTrans" cxnId="{A77DCEF9-9E11-42F9-9434-C49B01A1BB0B}">
      <dgm:prSet/>
      <dgm:spPr/>
      <dgm:t>
        <a:bodyPr/>
        <a:lstStyle/>
        <a:p>
          <a:endParaRPr lang="es-CL"/>
        </a:p>
      </dgm:t>
    </dgm:pt>
    <dgm:pt modelId="{89083471-ACF9-4283-B8FB-F5CF6CFD8E7A}" type="sibTrans" cxnId="{A77DCEF9-9E11-42F9-9434-C49B01A1BB0B}">
      <dgm:prSet/>
      <dgm:spPr/>
      <dgm:t>
        <a:bodyPr/>
        <a:lstStyle/>
        <a:p>
          <a:endParaRPr lang="es-CL"/>
        </a:p>
      </dgm:t>
    </dgm:pt>
    <dgm:pt modelId="{1DB138EC-F24D-4C7D-98A3-DA59D4B9516A}">
      <dgm:prSet phldrT="[Texto]"/>
      <dgm:spPr/>
      <dgm:t>
        <a:bodyPr/>
        <a:lstStyle/>
        <a:p>
          <a:r>
            <a:rPr lang="es-CL" dirty="0"/>
            <a:t>Acciones/expectativas</a:t>
          </a:r>
        </a:p>
      </dgm:t>
    </dgm:pt>
    <dgm:pt modelId="{9DBB940C-43F1-49DA-84A3-D39225542D8B}" type="parTrans" cxnId="{63E52DB1-FCDF-4163-BB72-2D02CDFFB64F}">
      <dgm:prSet/>
      <dgm:spPr/>
      <dgm:t>
        <a:bodyPr/>
        <a:lstStyle/>
        <a:p>
          <a:endParaRPr lang="es-CL"/>
        </a:p>
      </dgm:t>
    </dgm:pt>
    <dgm:pt modelId="{02564085-ABDE-41FD-97EB-43BAB67D4B57}" type="sibTrans" cxnId="{63E52DB1-FCDF-4163-BB72-2D02CDFFB64F}">
      <dgm:prSet/>
      <dgm:spPr/>
      <dgm:t>
        <a:bodyPr/>
        <a:lstStyle/>
        <a:p>
          <a:endParaRPr lang="es-CL"/>
        </a:p>
      </dgm:t>
    </dgm:pt>
    <dgm:pt modelId="{4BC6F7E0-0728-4AE6-BA81-D2DF5B65FE01}" type="pres">
      <dgm:prSet presAssocID="{13FCE7FA-CD9D-4002-830E-1FD4DE2EE698}" presName="compositeShape" presStyleCnt="0">
        <dgm:presLayoutVars>
          <dgm:dir/>
          <dgm:resizeHandles/>
        </dgm:presLayoutVars>
      </dgm:prSet>
      <dgm:spPr/>
    </dgm:pt>
    <dgm:pt modelId="{E439EFB3-577E-41DA-896C-215F46921925}" type="pres">
      <dgm:prSet presAssocID="{13FCE7FA-CD9D-4002-830E-1FD4DE2EE698}" presName="pyramid" presStyleLbl="node1" presStyleIdx="0" presStyleCnt="1" custScaleX="54682"/>
      <dgm:spPr/>
    </dgm:pt>
    <dgm:pt modelId="{B570B810-91A3-4E16-B011-1A615AD215C1}" type="pres">
      <dgm:prSet presAssocID="{13FCE7FA-CD9D-4002-830E-1FD4DE2EE698}" presName="theList" presStyleCnt="0"/>
      <dgm:spPr/>
    </dgm:pt>
    <dgm:pt modelId="{7DAE62DC-59B3-47C8-B085-480FDEF86A00}" type="pres">
      <dgm:prSet presAssocID="{0FB2317F-EC1B-4D5B-9F10-9D133F70FBCD}" presName="aNode" presStyleLbl="fgAcc1" presStyleIdx="0" presStyleCnt="3">
        <dgm:presLayoutVars>
          <dgm:bulletEnabled val="1"/>
        </dgm:presLayoutVars>
      </dgm:prSet>
      <dgm:spPr/>
    </dgm:pt>
    <dgm:pt modelId="{7B8BA7FD-93FD-4A07-B9DD-976AFDCAED7F}" type="pres">
      <dgm:prSet presAssocID="{0FB2317F-EC1B-4D5B-9F10-9D133F70FBCD}" presName="aSpace" presStyleCnt="0"/>
      <dgm:spPr/>
    </dgm:pt>
    <dgm:pt modelId="{B6BFE71E-C873-497A-913A-9F5E3C17DBD2}" type="pres">
      <dgm:prSet presAssocID="{6F990298-6886-4AED-91E0-881564BA356F}" presName="aNode" presStyleLbl="fgAcc1" presStyleIdx="1" presStyleCnt="3" custLinFactNeighborX="-2836" custLinFactNeighborY="-67900">
        <dgm:presLayoutVars>
          <dgm:bulletEnabled val="1"/>
        </dgm:presLayoutVars>
      </dgm:prSet>
      <dgm:spPr/>
    </dgm:pt>
    <dgm:pt modelId="{4FD6E014-A099-431E-9C2C-35DF47E5632B}" type="pres">
      <dgm:prSet presAssocID="{6F990298-6886-4AED-91E0-881564BA356F}" presName="aSpace" presStyleCnt="0"/>
      <dgm:spPr/>
    </dgm:pt>
    <dgm:pt modelId="{728C926D-C7B9-40D1-911D-AF1DF7C3E4D6}" type="pres">
      <dgm:prSet presAssocID="{1DB138EC-F24D-4C7D-98A3-DA59D4B9516A}" presName="aNode" presStyleLbl="fgAcc1" presStyleIdx="2" presStyleCnt="3">
        <dgm:presLayoutVars>
          <dgm:bulletEnabled val="1"/>
        </dgm:presLayoutVars>
      </dgm:prSet>
      <dgm:spPr/>
    </dgm:pt>
    <dgm:pt modelId="{A957DA48-3837-466D-9400-E25B0E0F6C20}" type="pres">
      <dgm:prSet presAssocID="{1DB138EC-F24D-4C7D-98A3-DA59D4B9516A}" presName="aSpace" presStyleCnt="0"/>
      <dgm:spPr/>
    </dgm:pt>
  </dgm:ptLst>
  <dgm:cxnLst>
    <dgm:cxn modelId="{7895CF0E-7377-401A-AAD1-E3C6EDD7C7B1}" type="presOf" srcId="{1DB138EC-F24D-4C7D-98A3-DA59D4B9516A}" destId="{728C926D-C7B9-40D1-911D-AF1DF7C3E4D6}" srcOrd="0" destOrd="0" presId="urn:microsoft.com/office/officeart/2005/8/layout/pyramid2"/>
    <dgm:cxn modelId="{94F9FA25-E7FF-4907-B7C6-9F676896FC0E}" type="presOf" srcId="{6F990298-6886-4AED-91E0-881564BA356F}" destId="{B6BFE71E-C873-497A-913A-9F5E3C17DBD2}" srcOrd="0" destOrd="0" presId="urn:microsoft.com/office/officeart/2005/8/layout/pyramid2"/>
    <dgm:cxn modelId="{70D20246-1CF9-4D04-AE4F-44F6C376FE4C}" type="presOf" srcId="{0FB2317F-EC1B-4D5B-9F10-9D133F70FBCD}" destId="{7DAE62DC-59B3-47C8-B085-480FDEF86A00}" srcOrd="0" destOrd="0" presId="urn:microsoft.com/office/officeart/2005/8/layout/pyramid2"/>
    <dgm:cxn modelId="{CCDC36A0-A27F-4CC3-A8C7-7EF0522613FF}" srcId="{13FCE7FA-CD9D-4002-830E-1FD4DE2EE698}" destId="{0FB2317F-EC1B-4D5B-9F10-9D133F70FBCD}" srcOrd="0" destOrd="0" parTransId="{A003E12F-392B-4ED3-BCD1-F8001F789C0B}" sibTransId="{718EC718-BCC7-4674-B5BC-8EFE1790FA4D}"/>
    <dgm:cxn modelId="{EA7D2EAA-EA09-49CD-B53F-F7795EB1CCE3}" type="presOf" srcId="{13FCE7FA-CD9D-4002-830E-1FD4DE2EE698}" destId="{4BC6F7E0-0728-4AE6-BA81-D2DF5B65FE01}" srcOrd="0" destOrd="0" presId="urn:microsoft.com/office/officeart/2005/8/layout/pyramid2"/>
    <dgm:cxn modelId="{63E52DB1-FCDF-4163-BB72-2D02CDFFB64F}" srcId="{13FCE7FA-CD9D-4002-830E-1FD4DE2EE698}" destId="{1DB138EC-F24D-4C7D-98A3-DA59D4B9516A}" srcOrd="2" destOrd="0" parTransId="{9DBB940C-43F1-49DA-84A3-D39225542D8B}" sibTransId="{02564085-ABDE-41FD-97EB-43BAB67D4B57}"/>
    <dgm:cxn modelId="{A77DCEF9-9E11-42F9-9434-C49B01A1BB0B}" srcId="{13FCE7FA-CD9D-4002-830E-1FD4DE2EE698}" destId="{6F990298-6886-4AED-91E0-881564BA356F}" srcOrd="1" destOrd="0" parTransId="{8327E550-C503-4024-AC78-2E0E49F5F821}" sibTransId="{89083471-ACF9-4283-B8FB-F5CF6CFD8E7A}"/>
    <dgm:cxn modelId="{05CCC044-58F0-43B2-896E-9763C1053BBA}" type="presParOf" srcId="{4BC6F7E0-0728-4AE6-BA81-D2DF5B65FE01}" destId="{E439EFB3-577E-41DA-896C-215F46921925}" srcOrd="0" destOrd="0" presId="urn:microsoft.com/office/officeart/2005/8/layout/pyramid2"/>
    <dgm:cxn modelId="{78EA8A1D-D13F-47DF-8EE5-8C4E9C88D7D2}" type="presParOf" srcId="{4BC6F7E0-0728-4AE6-BA81-D2DF5B65FE01}" destId="{B570B810-91A3-4E16-B011-1A615AD215C1}" srcOrd="1" destOrd="0" presId="urn:microsoft.com/office/officeart/2005/8/layout/pyramid2"/>
    <dgm:cxn modelId="{B17C22FB-9D7D-4E06-B931-64C894350EA5}" type="presParOf" srcId="{B570B810-91A3-4E16-B011-1A615AD215C1}" destId="{7DAE62DC-59B3-47C8-B085-480FDEF86A00}" srcOrd="0" destOrd="0" presId="urn:microsoft.com/office/officeart/2005/8/layout/pyramid2"/>
    <dgm:cxn modelId="{C5D6F5C3-BC80-471E-A839-6C8FE2807C2E}" type="presParOf" srcId="{B570B810-91A3-4E16-B011-1A615AD215C1}" destId="{7B8BA7FD-93FD-4A07-B9DD-976AFDCAED7F}" srcOrd="1" destOrd="0" presId="urn:microsoft.com/office/officeart/2005/8/layout/pyramid2"/>
    <dgm:cxn modelId="{6924F430-56B4-4D71-9DE0-ED90F8C1D6A2}" type="presParOf" srcId="{B570B810-91A3-4E16-B011-1A615AD215C1}" destId="{B6BFE71E-C873-497A-913A-9F5E3C17DBD2}" srcOrd="2" destOrd="0" presId="urn:microsoft.com/office/officeart/2005/8/layout/pyramid2"/>
    <dgm:cxn modelId="{54480DFE-5B53-4152-AB4C-294F52780587}" type="presParOf" srcId="{B570B810-91A3-4E16-B011-1A615AD215C1}" destId="{4FD6E014-A099-431E-9C2C-35DF47E5632B}" srcOrd="3" destOrd="0" presId="urn:microsoft.com/office/officeart/2005/8/layout/pyramid2"/>
    <dgm:cxn modelId="{C19FB96B-DEA8-402C-819C-7FB0F3280774}" type="presParOf" srcId="{B570B810-91A3-4E16-B011-1A615AD215C1}" destId="{728C926D-C7B9-40D1-911D-AF1DF7C3E4D6}" srcOrd="4" destOrd="0" presId="urn:microsoft.com/office/officeart/2005/8/layout/pyramid2"/>
    <dgm:cxn modelId="{CA835931-7AA0-4D4D-BBB7-E93D4A985D51}" type="presParOf" srcId="{B570B810-91A3-4E16-B011-1A615AD215C1}" destId="{A957DA48-3837-466D-9400-E25B0E0F6C2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F64A65-3F34-4F07-96BA-2B612B282CB5}" type="doc">
      <dgm:prSet loTypeId="urn:microsoft.com/office/officeart/2005/8/layout/h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529E0217-EE1F-47F0-8895-1204F2574E2E}">
      <dgm:prSet phldrT="[Texto]"/>
      <dgm:spPr/>
      <dgm:t>
        <a:bodyPr/>
        <a:lstStyle/>
        <a:p>
          <a:r>
            <a:rPr lang="es-CL" dirty="0"/>
            <a:t>Tipos</a:t>
          </a:r>
        </a:p>
      </dgm:t>
    </dgm:pt>
    <dgm:pt modelId="{59BF293C-B3E2-4193-9125-50802DCAE479}" type="parTrans" cxnId="{5096EAF7-51C8-43C6-B412-C312CB5A2ED4}">
      <dgm:prSet/>
      <dgm:spPr/>
      <dgm:t>
        <a:bodyPr/>
        <a:lstStyle/>
        <a:p>
          <a:endParaRPr lang="es-CL"/>
        </a:p>
      </dgm:t>
    </dgm:pt>
    <dgm:pt modelId="{F03FFFEE-9AA1-424B-A46E-2C7E3A2C86D3}" type="sibTrans" cxnId="{5096EAF7-51C8-43C6-B412-C312CB5A2ED4}">
      <dgm:prSet/>
      <dgm:spPr/>
      <dgm:t>
        <a:bodyPr/>
        <a:lstStyle/>
        <a:p>
          <a:endParaRPr lang="es-CL"/>
        </a:p>
      </dgm:t>
    </dgm:pt>
    <dgm:pt modelId="{41501665-7758-465D-929A-D84D9CAB3F19}">
      <dgm:prSet phldrT="[Texto]" custT="1"/>
      <dgm:spPr/>
      <dgm:t>
        <a:bodyPr/>
        <a:lstStyle/>
        <a:p>
          <a:pPr algn="l"/>
          <a:r>
            <a:rPr lang="es-CL" sz="2000" dirty="0"/>
            <a:t>Instituciones</a:t>
          </a:r>
        </a:p>
        <a:p>
          <a:pPr algn="l"/>
          <a:r>
            <a:rPr lang="es-CL" sz="2000" dirty="0"/>
            <a:t>Grupos organizados</a:t>
          </a:r>
        </a:p>
        <a:p>
          <a:pPr algn="l"/>
          <a:r>
            <a:rPr lang="es-CL" sz="2000" dirty="0"/>
            <a:t>Personas individuales</a:t>
          </a:r>
        </a:p>
      </dgm:t>
    </dgm:pt>
    <dgm:pt modelId="{E67830D6-41E5-439B-AECD-EF0E87273BFB}" type="parTrans" cxnId="{6783F2C7-1972-4456-80FA-359640621B32}">
      <dgm:prSet/>
      <dgm:spPr/>
      <dgm:t>
        <a:bodyPr/>
        <a:lstStyle/>
        <a:p>
          <a:endParaRPr lang="es-CL"/>
        </a:p>
      </dgm:t>
    </dgm:pt>
    <dgm:pt modelId="{C9410FDA-9531-4478-9BA8-765DCAF7C1CC}" type="sibTrans" cxnId="{6783F2C7-1972-4456-80FA-359640621B32}">
      <dgm:prSet/>
      <dgm:spPr/>
      <dgm:t>
        <a:bodyPr/>
        <a:lstStyle/>
        <a:p>
          <a:endParaRPr lang="es-CL"/>
        </a:p>
      </dgm:t>
    </dgm:pt>
    <dgm:pt modelId="{10BA68C4-C519-492D-A38E-363C8A25BB1D}">
      <dgm:prSet phldrT="[Texto]" custT="1"/>
      <dgm:spPr/>
      <dgm:t>
        <a:bodyPr/>
        <a:lstStyle/>
        <a:p>
          <a:pPr algn="l"/>
          <a:r>
            <a:rPr lang="es-CL" sz="2000" dirty="0"/>
            <a:t>Sector público</a:t>
          </a:r>
        </a:p>
        <a:p>
          <a:pPr algn="l"/>
          <a:r>
            <a:rPr lang="es-CL" sz="2000" dirty="0"/>
            <a:t>Sector privado</a:t>
          </a:r>
        </a:p>
        <a:p>
          <a:pPr algn="l"/>
          <a:r>
            <a:rPr lang="es-CL" sz="2000" dirty="0"/>
            <a:t>Sector no gubernamental</a:t>
          </a:r>
        </a:p>
      </dgm:t>
    </dgm:pt>
    <dgm:pt modelId="{6371D6E0-53D8-486F-84F7-FFB9CB3BEFA8}" type="parTrans" cxnId="{AA91CEAB-6EC6-46F1-A1A1-5D354D012D1F}">
      <dgm:prSet/>
      <dgm:spPr/>
      <dgm:t>
        <a:bodyPr/>
        <a:lstStyle/>
        <a:p>
          <a:endParaRPr lang="es-CL"/>
        </a:p>
      </dgm:t>
    </dgm:pt>
    <dgm:pt modelId="{DBF643D6-5ABF-48A1-B418-F3D5933C6A0D}" type="sibTrans" cxnId="{AA91CEAB-6EC6-46F1-A1A1-5D354D012D1F}">
      <dgm:prSet/>
      <dgm:spPr/>
      <dgm:t>
        <a:bodyPr/>
        <a:lstStyle/>
        <a:p>
          <a:endParaRPr lang="es-CL"/>
        </a:p>
      </dgm:t>
    </dgm:pt>
    <dgm:pt modelId="{D0BC732E-06E1-4AB6-940D-9DE3C75D4066}">
      <dgm:prSet phldrT="[Texto]" custT="1"/>
      <dgm:spPr/>
      <dgm:t>
        <a:bodyPr/>
        <a:lstStyle/>
        <a:p>
          <a:pPr algn="l"/>
          <a:r>
            <a:rPr lang="es-CL" sz="2000" dirty="0"/>
            <a:t>Organizaciones deportivas</a:t>
          </a:r>
        </a:p>
        <a:p>
          <a:pPr algn="l"/>
          <a:r>
            <a:rPr lang="es-CL" sz="2000" dirty="0"/>
            <a:t>Organizaciones culturales</a:t>
          </a:r>
        </a:p>
        <a:p>
          <a:pPr algn="l"/>
          <a:r>
            <a:rPr lang="es-CL" sz="2000" dirty="0"/>
            <a:t>Organizaciones políticas</a:t>
          </a:r>
        </a:p>
      </dgm:t>
    </dgm:pt>
    <dgm:pt modelId="{2E618E67-D441-4696-985F-813B6A08781C}" type="parTrans" cxnId="{5B31FF01-3F33-47F6-A514-134363F8BC78}">
      <dgm:prSet/>
      <dgm:spPr/>
      <dgm:t>
        <a:bodyPr/>
        <a:lstStyle/>
        <a:p>
          <a:endParaRPr lang="es-CL"/>
        </a:p>
      </dgm:t>
    </dgm:pt>
    <dgm:pt modelId="{BD6C6F88-7A2F-4E54-A842-B8952D338AA0}" type="sibTrans" cxnId="{5B31FF01-3F33-47F6-A514-134363F8BC78}">
      <dgm:prSet/>
      <dgm:spPr/>
      <dgm:t>
        <a:bodyPr/>
        <a:lstStyle/>
        <a:p>
          <a:endParaRPr lang="es-CL"/>
        </a:p>
      </dgm:t>
    </dgm:pt>
    <dgm:pt modelId="{6AB2C611-E2B4-490F-A180-09908562B81C}" type="pres">
      <dgm:prSet presAssocID="{B5F64A65-3F34-4F07-96BA-2B612B282CB5}" presName="composite" presStyleCnt="0">
        <dgm:presLayoutVars>
          <dgm:chMax val="1"/>
          <dgm:dir/>
          <dgm:resizeHandles val="exact"/>
        </dgm:presLayoutVars>
      </dgm:prSet>
      <dgm:spPr/>
    </dgm:pt>
    <dgm:pt modelId="{64B0BCA1-1681-42C1-9D02-4E18B84A238D}" type="pres">
      <dgm:prSet presAssocID="{529E0217-EE1F-47F0-8895-1204F2574E2E}" presName="roof" presStyleLbl="dkBgShp" presStyleIdx="0" presStyleCnt="2"/>
      <dgm:spPr/>
    </dgm:pt>
    <dgm:pt modelId="{8A86BDF1-4E11-4F5D-914F-9D760367D49C}" type="pres">
      <dgm:prSet presAssocID="{529E0217-EE1F-47F0-8895-1204F2574E2E}" presName="pillars" presStyleCnt="0"/>
      <dgm:spPr/>
    </dgm:pt>
    <dgm:pt modelId="{22E1CCF4-8B52-4DCC-8DBF-B9EA59D22B13}" type="pres">
      <dgm:prSet presAssocID="{529E0217-EE1F-47F0-8895-1204F2574E2E}" presName="pillar1" presStyleLbl="node1" presStyleIdx="0" presStyleCnt="3">
        <dgm:presLayoutVars>
          <dgm:bulletEnabled val="1"/>
        </dgm:presLayoutVars>
      </dgm:prSet>
      <dgm:spPr/>
    </dgm:pt>
    <dgm:pt modelId="{3390A490-0FEA-47CF-97EF-9BEC8027C24F}" type="pres">
      <dgm:prSet presAssocID="{10BA68C4-C519-492D-A38E-363C8A25BB1D}" presName="pillarX" presStyleLbl="node1" presStyleIdx="1" presStyleCnt="3">
        <dgm:presLayoutVars>
          <dgm:bulletEnabled val="1"/>
        </dgm:presLayoutVars>
      </dgm:prSet>
      <dgm:spPr/>
    </dgm:pt>
    <dgm:pt modelId="{92510CA5-BDA2-4926-85F5-D33BCFC6AB09}" type="pres">
      <dgm:prSet presAssocID="{D0BC732E-06E1-4AB6-940D-9DE3C75D4066}" presName="pillarX" presStyleLbl="node1" presStyleIdx="2" presStyleCnt="3">
        <dgm:presLayoutVars>
          <dgm:bulletEnabled val="1"/>
        </dgm:presLayoutVars>
      </dgm:prSet>
      <dgm:spPr/>
    </dgm:pt>
    <dgm:pt modelId="{CD12AF38-AA01-4DBC-9AF5-AC4B856F45E8}" type="pres">
      <dgm:prSet presAssocID="{529E0217-EE1F-47F0-8895-1204F2574E2E}" presName="base" presStyleLbl="dkBgShp" presStyleIdx="1" presStyleCnt="2"/>
      <dgm:spPr/>
    </dgm:pt>
  </dgm:ptLst>
  <dgm:cxnLst>
    <dgm:cxn modelId="{5B31FF01-3F33-47F6-A514-134363F8BC78}" srcId="{529E0217-EE1F-47F0-8895-1204F2574E2E}" destId="{D0BC732E-06E1-4AB6-940D-9DE3C75D4066}" srcOrd="2" destOrd="0" parTransId="{2E618E67-D441-4696-985F-813B6A08781C}" sibTransId="{BD6C6F88-7A2F-4E54-A842-B8952D338AA0}"/>
    <dgm:cxn modelId="{50E43206-C14C-4C60-8B6B-D1650760D5E6}" type="presOf" srcId="{10BA68C4-C519-492D-A38E-363C8A25BB1D}" destId="{3390A490-0FEA-47CF-97EF-9BEC8027C24F}" srcOrd="0" destOrd="0" presId="urn:microsoft.com/office/officeart/2005/8/layout/hList3"/>
    <dgm:cxn modelId="{06C90D7E-A990-4851-AFB8-AB8D831FFC3A}" type="presOf" srcId="{D0BC732E-06E1-4AB6-940D-9DE3C75D4066}" destId="{92510CA5-BDA2-4926-85F5-D33BCFC6AB09}" srcOrd="0" destOrd="0" presId="urn:microsoft.com/office/officeart/2005/8/layout/hList3"/>
    <dgm:cxn modelId="{81FE369C-CB1A-4D96-98A9-F46D8A8FE759}" type="presOf" srcId="{41501665-7758-465D-929A-D84D9CAB3F19}" destId="{22E1CCF4-8B52-4DCC-8DBF-B9EA59D22B13}" srcOrd="0" destOrd="0" presId="urn:microsoft.com/office/officeart/2005/8/layout/hList3"/>
    <dgm:cxn modelId="{AA91CEAB-6EC6-46F1-A1A1-5D354D012D1F}" srcId="{529E0217-EE1F-47F0-8895-1204F2574E2E}" destId="{10BA68C4-C519-492D-A38E-363C8A25BB1D}" srcOrd="1" destOrd="0" parTransId="{6371D6E0-53D8-486F-84F7-FFB9CB3BEFA8}" sibTransId="{DBF643D6-5ABF-48A1-B418-F3D5933C6A0D}"/>
    <dgm:cxn modelId="{6783F2C7-1972-4456-80FA-359640621B32}" srcId="{529E0217-EE1F-47F0-8895-1204F2574E2E}" destId="{41501665-7758-465D-929A-D84D9CAB3F19}" srcOrd="0" destOrd="0" parTransId="{E67830D6-41E5-439B-AECD-EF0E87273BFB}" sibTransId="{C9410FDA-9531-4478-9BA8-765DCAF7C1CC}"/>
    <dgm:cxn modelId="{5096EAF7-51C8-43C6-B412-C312CB5A2ED4}" srcId="{B5F64A65-3F34-4F07-96BA-2B612B282CB5}" destId="{529E0217-EE1F-47F0-8895-1204F2574E2E}" srcOrd="0" destOrd="0" parTransId="{59BF293C-B3E2-4193-9125-50802DCAE479}" sibTransId="{F03FFFEE-9AA1-424B-A46E-2C7E3A2C86D3}"/>
    <dgm:cxn modelId="{6528BFF8-08AB-4873-AA55-49EDF139FF6A}" type="presOf" srcId="{529E0217-EE1F-47F0-8895-1204F2574E2E}" destId="{64B0BCA1-1681-42C1-9D02-4E18B84A238D}" srcOrd="0" destOrd="0" presId="urn:microsoft.com/office/officeart/2005/8/layout/hList3"/>
    <dgm:cxn modelId="{5600EAFC-0518-4632-A490-3F7C36B46F63}" type="presOf" srcId="{B5F64A65-3F34-4F07-96BA-2B612B282CB5}" destId="{6AB2C611-E2B4-490F-A180-09908562B81C}" srcOrd="0" destOrd="0" presId="urn:microsoft.com/office/officeart/2005/8/layout/hList3"/>
    <dgm:cxn modelId="{7130737D-5043-4F07-8442-150BB5BEF257}" type="presParOf" srcId="{6AB2C611-E2B4-490F-A180-09908562B81C}" destId="{64B0BCA1-1681-42C1-9D02-4E18B84A238D}" srcOrd="0" destOrd="0" presId="urn:microsoft.com/office/officeart/2005/8/layout/hList3"/>
    <dgm:cxn modelId="{53737949-024D-4BAD-9E39-A01E940158CD}" type="presParOf" srcId="{6AB2C611-E2B4-490F-A180-09908562B81C}" destId="{8A86BDF1-4E11-4F5D-914F-9D760367D49C}" srcOrd="1" destOrd="0" presId="urn:microsoft.com/office/officeart/2005/8/layout/hList3"/>
    <dgm:cxn modelId="{5175529D-6E36-4935-81C0-DEB28EB18A29}" type="presParOf" srcId="{8A86BDF1-4E11-4F5D-914F-9D760367D49C}" destId="{22E1CCF4-8B52-4DCC-8DBF-B9EA59D22B13}" srcOrd="0" destOrd="0" presId="urn:microsoft.com/office/officeart/2005/8/layout/hList3"/>
    <dgm:cxn modelId="{77795E14-FA03-4057-8448-30A83412EAAF}" type="presParOf" srcId="{8A86BDF1-4E11-4F5D-914F-9D760367D49C}" destId="{3390A490-0FEA-47CF-97EF-9BEC8027C24F}" srcOrd="1" destOrd="0" presId="urn:microsoft.com/office/officeart/2005/8/layout/hList3"/>
    <dgm:cxn modelId="{A8813523-F35D-4D9E-9ECA-6CCC4DD94F44}" type="presParOf" srcId="{8A86BDF1-4E11-4F5D-914F-9D760367D49C}" destId="{92510CA5-BDA2-4926-85F5-D33BCFC6AB09}" srcOrd="2" destOrd="0" presId="urn:microsoft.com/office/officeart/2005/8/layout/hList3"/>
    <dgm:cxn modelId="{68791B74-0784-4843-8EAD-EA3CAD5C111F}" type="presParOf" srcId="{6AB2C611-E2B4-490F-A180-09908562B81C}" destId="{CD12AF38-AA01-4DBC-9AF5-AC4B856F45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FA7C5-E41B-40B8-9304-474FAF23CD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328C9E0-0E52-4903-80FD-396A6B5EEB7C}">
      <dgm:prSet phldrT="[Texto]"/>
      <dgm:spPr/>
      <dgm:t>
        <a:bodyPr/>
        <a:lstStyle/>
        <a:p>
          <a:r>
            <a:rPr lang="es-ES" b="1" dirty="0"/>
            <a:t>TALLER INTRODUCTORIO A LA RESPONSABILIDAD SOCIAL</a:t>
          </a:r>
          <a:endParaRPr lang="es-CL" dirty="0"/>
        </a:p>
      </dgm:t>
    </dgm:pt>
    <dgm:pt modelId="{29F79454-A0DF-4CBC-B496-B6033F0F6481}" type="parTrans" cxnId="{52400279-515A-4AA4-922A-917E484DA104}">
      <dgm:prSet/>
      <dgm:spPr/>
      <dgm:t>
        <a:bodyPr/>
        <a:lstStyle/>
        <a:p>
          <a:endParaRPr lang="es-CL"/>
        </a:p>
      </dgm:t>
    </dgm:pt>
    <dgm:pt modelId="{F770E51E-4988-4B88-8DD9-FF2FEDBCB850}" type="sibTrans" cxnId="{52400279-515A-4AA4-922A-917E484DA104}">
      <dgm:prSet/>
      <dgm:spPr/>
      <dgm:t>
        <a:bodyPr/>
        <a:lstStyle/>
        <a:p>
          <a:endParaRPr lang="es-CL"/>
        </a:p>
      </dgm:t>
    </dgm:pt>
    <dgm:pt modelId="{4AAD96CE-8C38-4AFE-B5EC-E8175370EF04}" type="pres">
      <dgm:prSet presAssocID="{996FA7C5-E41B-40B8-9304-474FAF23CDB4}" presName="diagram" presStyleCnt="0">
        <dgm:presLayoutVars>
          <dgm:dir/>
          <dgm:resizeHandles val="exact"/>
        </dgm:presLayoutVars>
      </dgm:prSet>
      <dgm:spPr/>
    </dgm:pt>
    <dgm:pt modelId="{2CA12061-0ED4-483C-AFFE-F498CBF46F93}" type="pres">
      <dgm:prSet presAssocID="{2328C9E0-0E52-4903-80FD-396A6B5EEB7C}" presName="node" presStyleLbl="node1" presStyleIdx="0" presStyleCnt="1" custScaleY="23290" custLinFactNeighborX="795" custLinFactNeighborY="26466">
        <dgm:presLayoutVars>
          <dgm:bulletEnabled val="1"/>
        </dgm:presLayoutVars>
      </dgm:prSet>
      <dgm:spPr/>
    </dgm:pt>
  </dgm:ptLst>
  <dgm:cxnLst>
    <dgm:cxn modelId="{3781F71B-2523-4FBD-8A75-0B5844F3E025}" type="presOf" srcId="{996FA7C5-E41B-40B8-9304-474FAF23CDB4}" destId="{4AAD96CE-8C38-4AFE-B5EC-E8175370EF04}" srcOrd="0" destOrd="0" presId="urn:microsoft.com/office/officeart/2005/8/layout/default"/>
    <dgm:cxn modelId="{C3BCE254-0A84-41B1-92C1-922B923ED14A}" type="presOf" srcId="{2328C9E0-0E52-4903-80FD-396A6B5EEB7C}" destId="{2CA12061-0ED4-483C-AFFE-F498CBF46F93}" srcOrd="0" destOrd="0" presId="urn:microsoft.com/office/officeart/2005/8/layout/default"/>
    <dgm:cxn modelId="{52400279-515A-4AA4-922A-917E484DA104}" srcId="{996FA7C5-E41B-40B8-9304-474FAF23CDB4}" destId="{2328C9E0-0E52-4903-80FD-396A6B5EEB7C}" srcOrd="0" destOrd="0" parTransId="{29F79454-A0DF-4CBC-B496-B6033F0F6481}" sibTransId="{F770E51E-4988-4B88-8DD9-FF2FEDBCB850}"/>
    <dgm:cxn modelId="{5C05B862-AA44-42F7-A919-9F98AC33EB15}" type="presParOf" srcId="{4AAD96CE-8C38-4AFE-B5EC-E8175370EF04}" destId="{2CA12061-0ED4-483C-AFFE-F498CBF46F9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2061-0ED4-483C-AFFE-F498CBF46F93}">
      <dsp:nvSpPr>
        <dsp:cNvPr id="0" name=""/>
        <dsp:cNvSpPr/>
      </dsp:nvSpPr>
      <dsp:spPr>
        <a:xfrm>
          <a:off x="2485979" y="576"/>
          <a:ext cx="6538924" cy="913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TALLER INTRODUCTORIO A LA RESPONSABILIDAD SOCIAL</a:t>
          </a:r>
          <a:endParaRPr lang="es-CL" sz="2500" kern="1200" dirty="0"/>
        </a:p>
      </dsp:txBody>
      <dsp:txXfrm>
        <a:off x="2485979" y="576"/>
        <a:ext cx="6538924" cy="913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AB2AA-A3D3-4490-9411-A66ACE98C77F}">
      <dsp:nvSpPr>
        <dsp:cNvPr id="0" name=""/>
        <dsp:cNvSpPr/>
      </dsp:nvSpPr>
      <dsp:spPr>
        <a:xfrm rot="5400000">
          <a:off x="5621055" y="-2407972"/>
          <a:ext cx="607525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Trebuchet MS" pitchFamily="34" charset="0"/>
            </a:rPr>
            <a:t>Una organización debería aceptar un examen apropiado y, además, aceptar el deber responder a ese examen</a:t>
          </a:r>
          <a:endParaRPr lang="es-ES" sz="1400" kern="1200" dirty="0"/>
        </a:p>
      </dsp:txBody>
      <dsp:txXfrm rot="-5400000">
        <a:off x="3136669" y="106071"/>
        <a:ext cx="5546642" cy="548211"/>
      </dsp:txXfrm>
    </dsp:sp>
    <dsp:sp modelId="{4BB48C6D-7055-448F-AFD3-D41F5C90705A}">
      <dsp:nvSpPr>
        <dsp:cNvPr id="0" name=""/>
        <dsp:cNvSpPr/>
      </dsp:nvSpPr>
      <dsp:spPr>
        <a:xfrm>
          <a:off x="0" y="0"/>
          <a:ext cx="3136668" cy="7594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Trebuchet MS" pitchFamily="34" charset="0"/>
            </a:rPr>
            <a:t>Rendición de cuentas</a:t>
          </a:r>
          <a:r>
            <a:rPr lang="es-ES_tradnl" sz="1600" kern="1200" dirty="0">
              <a:solidFill>
                <a:schemeClr val="tx1"/>
              </a:solidFill>
              <a:latin typeface="Trebuchet MS" pitchFamily="34" charset="0"/>
            </a:rPr>
            <a:t>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71" y="37071"/>
        <a:ext cx="3062526" cy="685264"/>
      </dsp:txXfrm>
    </dsp:sp>
    <dsp:sp modelId="{BEDFB3B2-302B-4EFC-88E4-F22F4283B2E3}">
      <dsp:nvSpPr>
        <dsp:cNvPr id="0" name=""/>
        <dsp:cNvSpPr/>
      </dsp:nvSpPr>
      <dsp:spPr>
        <a:xfrm rot="5400000">
          <a:off x="5580718" y="-1620291"/>
          <a:ext cx="607525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Trebuchet MS" pitchFamily="34" charset="0"/>
            </a:rPr>
            <a:t>Una organización debería ser transparente en sus decisiones y actividades que impactan en la sociedad y el medio ambiente</a:t>
          </a:r>
          <a:endParaRPr lang="es-ES" sz="1400" kern="1200" dirty="0"/>
        </a:p>
      </dsp:txBody>
      <dsp:txXfrm rot="-5400000">
        <a:off x="3096332" y="893752"/>
        <a:ext cx="5546642" cy="548211"/>
      </dsp:txXfrm>
    </dsp:sp>
    <dsp:sp modelId="{EA1B1633-9412-4FD4-9751-8F974ABA26CB}">
      <dsp:nvSpPr>
        <dsp:cNvPr id="0" name=""/>
        <dsp:cNvSpPr/>
      </dsp:nvSpPr>
      <dsp:spPr>
        <a:xfrm>
          <a:off x="0" y="797850"/>
          <a:ext cx="3136668" cy="759406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Trebuchet MS" pitchFamily="34" charset="0"/>
            </a:rPr>
            <a:t>Transparencia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71" y="834921"/>
        <a:ext cx="3062526" cy="685264"/>
      </dsp:txXfrm>
    </dsp:sp>
    <dsp:sp modelId="{DE47B4EF-1AB8-4C9E-86BF-3B9AFC1A05C2}">
      <dsp:nvSpPr>
        <dsp:cNvPr id="0" name=""/>
        <dsp:cNvSpPr/>
      </dsp:nvSpPr>
      <dsp:spPr>
        <a:xfrm rot="5400000">
          <a:off x="5621055" y="-813218"/>
          <a:ext cx="607525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Trebuchet MS" pitchFamily="34" charset="0"/>
            </a:rPr>
            <a:t>Una organización debería tener comportamiento ético en todo momento</a:t>
          </a:r>
          <a:endParaRPr lang="es-ES" sz="1400" kern="1200" dirty="0"/>
        </a:p>
      </dsp:txBody>
      <dsp:txXfrm rot="-5400000">
        <a:off x="3136669" y="1700825"/>
        <a:ext cx="5546642" cy="548211"/>
      </dsp:txXfrm>
    </dsp:sp>
    <dsp:sp modelId="{D7DBBB5B-33A9-4CE9-BC14-AA4AC05DF192}">
      <dsp:nvSpPr>
        <dsp:cNvPr id="0" name=""/>
        <dsp:cNvSpPr/>
      </dsp:nvSpPr>
      <dsp:spPr>
        <a:xfrm>
          <a:off x="0" y="1595227"/>
          <a:ext cx="3136668" cy="75940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Trebuchet MS" pitchFamily="34" charset="0"/>
            </a:rPr>
            <a:t>Comportamiento ético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71" y="1632298"/>
        <a:ext cx="3062526" cy="685264"/>
      </dsp:txXfrm>
    </dsp:sp>
    <dsp:sp modelId="{89CDB377-86BC-49F0-916D-19B3BE889DE3}">
      <dsp:nvSpPr>
        <dsp:cNvPr id="0" name=""/>
        <dsp:cNvSpPr/>
      </dsp:nvSpPr>
      <dsp:spPr>
        <a:xfrm rot="5400000">
          <a:off x="5621055" y="-15841"/>
          <a:ext cx="607525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Trebuchet MS" pitchFamily="34" charset="0"/>
            </a:rPr>
            <a:t>Una organización debería respetar, considerar y responder a los intereses de sus partes interesadas</a:t>
          </a:r>
          <a:endParaRPr lang="es-ES" sz="1400" kern="1200" dirty="0"/>
        </a:p>
      </dsp:txBody>
      <dsp:txXfrm rot="-5400000">
        <a:off x="3136669" y="2498202"/>
        <a:ext cx="5546642" cy="548211"/>
      </dsp:txXfrm>
    </dsp:sp>
    <dsp:sp modelId="{A72BEC77-86A3-4F68-A37D-63E8EC38D04D}">
      <dsp:nvSpPr>
        <dsp:cNvPr id="0" name=""/>
        <dsp:cNvSpPr/>
      </dsp:nvSpPr>
      <dsp:spPr>
        <a:xfrm>
          <a:off x="0" y="2392604"/>
          <a:ext cx="3136668" cy="7594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Trebuchet MS" pitchFamily="34" charset="0"/>
            </a:rPr>
            <a:t>Respeto a los intereses de las Partes Interesadas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71" y="2429675"/>
        <a:ext cx="3062526" cy="685264"/>
      </dsp:txXfrm>
    </dsp:sp>
    <dsp:sp modelId="{242434C2-4567-4CF2-97C2-D9493CAEE233}">
      <dsp:nvSpPr>
        <dsp:cNvPr id="0" name=""/>
        <dsp:cNvSpPr/>
      </dsp:nvSpPr>
      <dsp:spPr>
        <a:xfrm rot="5400000">
          <a:off x="5621055" y="781535"/>
          <a:ext cx="607525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Trebuchet MS" pitchFamily="34" charset="0"/>
            </a:rPr>
            <a:t>Una organización debería aceptar que el respeto a la ley es obligatorio</a:t>
          </a:r>
          <a:endParaRPr lang="es-ES" sz="1400" kern="1200" dirty="0"/>
        </a:p>
      </dsp:txBody>
      <dsp:txXfrm rot="-5400000">
        <a:off x="3136669" y="3295579"/>
        <a:ext cx="5546642" cy="548211"/>
      </dsp:txXfrm>
    </dsp:sp>
    <dsp:sp modelId="{E6D0E1CC-1257-47E3-9EA5-5F4DBD2909A4}">
      <dsp:nvSpPr>
        <dsp:cNvPr id="0" name=""/>
        <dsp:cNvSpPr/>
      </dsp:nvSpPr>
      <dsp:spPr>
        <a:xfrm>
          <a:off x="0" y="3189981"/>
          <a:ext cx="3136668" cy="759406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Trebuchet MS" pitchFamily="34" charset="0"/>
            </a:rPr>
            <a:t>Respeto a la ley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71" y="3227052"/>
        <a:ext cx="3062526" cy="685264"/>
      </dsp:txXfrm>
    </dsp:sp>
    <dsp:sp modelId="{470E2D3A-0B2B-4EDA-BD9B-B612577B29A5}">
      <dsp:nvSpPr>
        <dsp:cNvPr id="0" name=""/>
        <dsp:cNvSpPr/>
      </dsp:nvSpPr>
      <dsp:spPr>
        <a:xfrm rot="5400000">
          <a:off x="5621055" y="1578912"/>
          <a:ext cx="607525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Trebuchet MS" pitchFamily="34" charset="0"/>
            </a:rPr>
            <a:t>Una organización debería respetar la normativa internacional de comportamiento, a la vez que acatar el principio de respeto a la ley</a:t>
          </a:r>
          <a:endParaRPr lang="es-ES" sz="1400" kern="1200" dirty="0"/>
        </a:p>
      </dsp:txBody>
      <dsp:txXfrm rot="-5400000">
        <a:off x="3136669" y="4092956"/>
        <a:ext cx="5546642" cy="548211"/>
      </dsp:txXfrm>
    </dsp:sp>
    <dsp:sp modelId="{9767C4C0-CAF3-4CD4-88E8-E0D7D0D7764C}">
      <dsp:nvSpPr>
        <dsp:cNvPr id="0" name=""/>
        <dsp:cNvSpPr/>
      </dsp:nvSpPr>
      <dsp:spPr>
        <a:xfrm>
          <a:off x="0" y="3987358"/>
          <a:ext cx="3136668" cy="759406"/>
        </a:xfrm>
        <a:prstGeom prst="roundRect">
          <a:avLst/>
        </a:prstGeom>
        <a:solidFill>
          <a:srgbClr val="94C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Trebuchet MS" pitchFamily="34" charset="0"/>
            </a:rPr>
            <a:t>Respeto a la normativa internacional de comportamiento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71" y="4024429"/>
        <a:ext cx="3062526" cy="685264"/>
      </dsp:txXfrm>
    </dsp:sp>
    <dsp:sp modelId="{EE8028F9-4327-4F9B-85BB-6F0556A64009}">
      <dsp:nvSpPr>
        <dsp:cNvPr id="0" name=""/>
        <dsp:cNvSpPr/>
      </dsp:nvSpPr>
      <dsp:spPr>
        <a:xfrm rot="5400000">
          <a:off x="5621055" y="2376289"/>
          <a:ext cx="607525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>
              <a:latin typeface="Trebuchet MS" pitchFamily="34" charset="0"/>
            </a:rPr>
            <a:t> Una organización debería respetar los derechos humanos y reconocer, tanto su importancia como su universalidad</a:t>
          </a:r>
          <a:endParaRPr lang="es-ES" sz="1400" kern="1200" dirty="0"/>
        </a:p>
      </dsp:txBody>
      <dsp:txXfrm rot="-5400000">
        <a:off x="3136669" y="4890333"/>
        <a:ext cx="5546642" cy="548211"/>
      </dsp:txXfrm>
    </dsp:sp>
    <dsp:sp modelId="{076F6DFE-6B2E-4C53-9009-3F0266134460}">
      <dsp:nvSpPr>
        <dsp:cNvPr id="0" name=""/>
        <dsp:cNvSpPr/>
      </dsp:nvSpPr>
      <dsp:spPr>
        <a:xfrm>
          <a:off x="0" y="4784735"/>
          <a:ext cx="3136668" cy="75940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>
              <a:solidFill>
                <a:schemeClr val="tx1"/>
              </a:solidFill>
              <a:latin typeface="Trebuchet MS" pitchFamily="34" charset="0"/>
            </a:rPr>
            <a:t>Respeto a los Derechos Humanos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71" y="4821806"/>
        <a:ext cx="3062526" cy="685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9EFB3-577E-41DA-896C-215F46921925}">
      <dsp:nvSpPr>
        <dsp:cNvPr id="0" name=""/>
        <dsp:cNvSpPr/>
      </dsp:nvSpPr>
      <dsp:spPr>
        <a:xfrm>
          <a:off x="528017" y="0"/>
          <a:ext cx="1893175" cy="346215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E62DC-59B3-47C8-B085-480FDEF86A00}">
      <dsp:nvSpPr>
        <dsp:cNvPr id="0" name=""/>
        <dsp:cNvSpPr/>
      </dsp:nvSpPr>
      <dsp:spPr>
        <a:xfrm>
          <a:off x="1474605" y="348075"/>
          <a:ext cx="2250400" cy="819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Materias</a:t>
          </a:r>
          <a:endParaRPr lang="es-CL" sz="1600" kern="1200" dirty="0"/>
        </a:p>
      </dsp:txBody>
      <dsp:txXfrm>
        <a:off x="1514612" y="388082"/>
        <a:ext cx="2170386" cy="739543"/>
      </dsp:txXfrm>
    </dsp:sp>
    <dsp:sp modelId="{B6BFE71E-C873-497A-913A-9F5E3C17DBD2}">
      <dsp:nvSpPr>
        <dsp:cNvPr id="0" name=""/>
        <dsp:cNvSpPr/>
      </dsp:nvSpPr>
      <dsp:spPr>
        <a:xfrm>
          <a:off x="1410783" y="1200516"/>
          <a:ext cx="2250400" cy="819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Asuntos</a:t>
          </a:r>
        </a:p>
      </dsp:txBody>
      <dsp:txXfrm>
        <a:off x="1450790" y="1240523"/>
        <a:ext cx="2170386" cy="739543"/>
      </dsp:txXfrm>
    </dsp:sp>
    <dsp:sp modelId="{728C926D-C7B9-40D1-911D-AF1DF7C3E4D6}">
      <dsp:nvSpPr>
        <dsp:cNvPr id="0" name=""/>
        <dsp:cNvSpPr/>
      </dsp:nvSpPr>
      <dsp:spPr>
        <a:xfrm>
          <a:off x="1474605" y="2192078"/>
          <a:ext cx="2250400" cy="819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Acciones/expectativas</a:t>
          </a:r>
        </a:p>
      </dsp:txBody>
      <dsp:txXfrm>
        <a:off x="1514612" y="2232085"/>
        <a:ext cx="2170386" cy="739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BCA1-1681-42C1-9D02-4E18B84A238D}">
      <dsp:nvSpPr>
        <dsp:cNvPr id="0" name=""/>
        <dsp:cNvSpPr/>
      </dsp:nvSpPr>
      <dsp:spPr>
        <a:xfrm>
          <a:off x="0" y="0"/>
          <a:ext cx="6432376" cy="13053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6000" kern="1200" dirty="0"/>
            <a:t>Tipos</a:t>
          </a:r>
        </a:p>
      </dsp:txBody>
      <dsp:txXfrm>
        <a:off x="0" y="0"/>
        <a:ext cx="6432376" cy="1305375"/>
      </dsp:txXfrm>
    </dsp:sp>
    <dsp:sp modelId="{22E1CCF4-8B52-4DCC-8DBF-B9EA59D22B13}">
      <dsp:nvSpPr>
        <dsp:cNvPr id="0" name=""/>
        <dsp:cNvSpPr/>
      </dsp:nvSpPr>
      <dsp:spPr>
        <a:xfrm>
          <a:off x="3140" y="1305375"/>
          <a:ext cx="2142031" cy="2741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Instituciones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Grupos organizados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Personas individuales</a:t>
          </a:r>
        </a:p>
      </dsp:txBody>
      <dsp:txXfrm>
        <a:off x="3140" y="1305375"/>
        <a:ext cx="2142031" cy="2741288"/>
      </dsp:txXfrm>
    </dsp:sp>
    <dsp:sp modelId="{3390A490-0FEA-47CF-97EF-9BEC8027C24F}">
      <dsp:nvSpPr>
        <dsp:cNvPr id="0" name=""/>
        <dsp:cNvSpPr/>
      </dsp:nvSpPr>
      <dsp:spPr>
        <a:xfrm>
          <a:off x="2145172" y="1305375"/>
          <a:ext cx="2142031" cy="2741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Sector público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Sector privado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Sector no gubernamental</a:t>
          </a:r>
        </a:p>
      </dsp:txBody>
      <dsp:txXfrm>
        <a:off x="2145172" y="1305375"/>
        <a:ext cx="2142031" cy="2741288"/>
      </dsp:txXfrm>
    </dsp:sp>
    <dsp:sp modelId="{92510CA5-BDA2-4926-85F5-D33BCFC6AB09}">
      <dsp:nvSpPr>
        <dsp:cNvPr id="0" name=""/>
        <dsp:cNvSpPr/>
      </dsp:nvSpPr>
      <dsp:spPr>
        <a:xfrm>
          <a:off x="4287203" y="1305375"/>
          <a:ext cx="2142031" cy="2741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Organizaciones deportivas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Organizaciones culturales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Organizaciones políticas</a:t>
          </a:r>
        </a:p>
      </dsp:txBody>
      <dsp:txXfrm>
        <a:off x="4287203" y="1305375"/>
        <a:ext cx="2142031" cy="2741288"/>
      </dsp:txXfrm>
    </dsp:sp>
    <dsp:sp modelId="{CD12AF38-AA01-4DBC-9AF5-AC4B856F45E8}">
      <dsp:nvSpPr>
        <dsp:cNvPr id="0" name=""/>
        <dsp:cNvSpPr/>
      </dsp:nvSpPr>
      <dsp:spPr>
        <a:xfrm>
          <a:off x="0" y="4046664"/>
          <a:ext cx="6432376" cy="3045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2061-0ED4-483C-AFFE-F498CBF46F93}">
      <dsp:nvSpPr>
        <dsp:cNvPr id="0" name=""/>
        <dsp:cNvSpPr/>
      </dsp:nvSpPr>
      <dsp:spPr>
        <a:xfrm>
          <a:off x="2485979" y="576"/>
          <a:ext cx="6538924" cy="913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/>
            <a:t>TALLER INTRODUCTORIO A LA RESPONSABILIDAD SOCIAL</a:t>
          </a:r>
          <a:endParaRPr lang="es-CL" sz="2500" kern="1200" dirty="0"/>
        </a:p>
      </dsp:txBody>
      <dsp:txXfrm>
        <a:off x="2485979" y="576"/>
        <a:ext cx="6538924" cy="91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63262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CBD23FB1-5E8A-4C9E-920D-D1569F8ABAB1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9808" y="3304232"/>
            <a:ext cx="7998460" cy="270346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1809FB0-6DFB-4D38-8F49-CFFDB1472D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57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5788239" y="6629921"/>
            <a:ext cx="4429703" cy="34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810" tIns="49405" rIns="98810" bIns="49405" anchor="b"/>
          <a:lstStyle/>
          <a:p>
            <a:pPr algn="r" defTabSz="987015"/>
            <a:fld id="{29FC6B3C-EBA2-4616-B149-CFD6DBAC6C5B}" type="slidenum">
              <a:rPr lang="es-ES" sz="1300"/>
              <a:pPr algn="r" defTabSz="987015"/>
              <a:t>35</a:t>
            </a:fld>
            <a:endParaRPr lang="es-E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3165" y="3316154"/>
            <a:ext cx="7493928" cy="314092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5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573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36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17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0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421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504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96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594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04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02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5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0E569-57D8-4663-A461-6F51A749C44C}" type="datetimeFigureOut">
              <a:rPr lang="es-CL" smtClean="0"/>
              <a:t>21-08-2018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02C6-548F-47D6-A1D4-B1E1A8B4EB2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2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581" y="494290"/>
            <a:ext cx="10049164" cy="477837"/>
          </a:xfrm>
        </p:spPr>
        <p:txBody>
          <a:bodyPr>
            <a:noAutofit/>
          </a:bodyPr>
          <a:lstStyle/>
          <a:p>
            <a:r>
              <a:rPr lang="es-ES" sz="2800" b="1" dirty="0"/>
              <a:t>APL ZONA INDUSTRIAL DE LA REINA</a:t>
            </a:r>
            <a:endParaRPr lang="es-CL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5559" y="948893"/>
            <a:ext cx="11406914" cy="365193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Meta  </a:t>
            </a:r>
            <a:r>
              <a:rPr lang="es-ES" sz="2000" dirty="0" err="1"/>
              <a:t>N°</a:t>
            </a:r>
            <a:r>
              <a:rPr lang="es-ES" sz="2000" dirty="0"/>
              <a:t>  5:  Fomentar  la  Responsabilidad  Social  Empresarial  con  la Comunidad  Vecina</a:t>
            </a:r>
            <a:endParaRPr lang="es-CL" sz="2000" dirty="0"/>
          </a:p>
        </p:txBody>
      </p:sp>
      <p:pic>
        <p:nvPicPr>
          <p:cNvPr id="1026" name="Picture 2" descr="light logo">
            <a:extLst>
              <a:ext uri="{FF2B5EF4-FFF2-40B4-BE49-F238E27FC236}">
                <a16:creationId xmlns:a16="http://schemas.microsoft.com/office/drawing/2014/main" id="{68567D94-2354-401B-8DAE-D665D89E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68" y="5744873"/>
            <a:ext cx="31718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58E3F300-E283-4D2F-8153-E44A545C0C91}"/>
              </a:ext>
            </a:extLst>
          </p:cNvPr>
          <p:cNvSpPr txBox="1">
            <a:spLocks/>
          </p:cNvSpPr>
          <p:nvPr/>
        </p:nvSpPr>
        <p:spPr>
          <a:xfrm>
            <a:off x="0" y="2980964"/>
            <a:ext cx="11296073" cy="448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32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057A094-BC02-4D3F-AA8D-067FB44FC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812588"/>
              </p:ext>
            </p:extLst>
          </p:nvPr>
        </p:nvGraphicFramePr>
        <p:xfrm>
          <a:off x="295559" y="2821601"/>
          <a:ext cx="11406914" cy="91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ubtítulo 2">
            <a:extLst>
              <a:ext uri="{FF2B5EF4-FFF2-40B4-BE49-F238E27FC236}">
                <a16:creationId xmlns:a16="http://schemas.microsoft.com/office/drawing/2014/main" id="{BA96B197-8DAD-4AE0-89E3-D378DFE163EA}"/>
              </a:ext>
            </a:extLst>
          </p:cNvPr>
          <p:cNvSpPr txBox="1">
            <a:spLocks/>
          </p:cNvSpPr>
          <p:nvPr/>
        </p:nvSpPr>
        <p:spPr>
          <a:xfrm>
            <a:off x="295559" y="4749475"/>
            <a:ext cx="11406914" cy="55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23 de agosto de 2018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23042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7064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CL" b="1" dirty="0"/>
              <a:t>Hitos en la historia de la 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464" y="1052513"/>
            <a:ext cx="11562736" cy="47583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altLang="es-CL" sz="2400" b="1" dirty="0"/>
              <a:t>2) Declaración de Río (1992)</a:t>
            </a:r>
          </a:p>
          <a:p>
            <a:pPr eaLnBrk="1" hangingPunct="1">
              <a:lnSpc>
                <a:spcPct val="80000"/>
              </a:lnSpc>
            </a:pPr>
            <a:endParaRPr lang="es-ES" altLang="es-CL" sz="2400" dirty="0"/>
          </a:p>
          <a:p>
            <a:pPr eaLnBrk="1" hangingPunct="1">
              <a:lnSpc>
                <a:spcPct val="80000"/>
              </a:lnSpc>
            </a:pPr>
            <a:r>
              <a:rPr lang="es-CL" altLang="es-CL" sz="2400" dirty="0"/>
              <a:t>Suscrito por diversos países en la Conferencia de las ONU sobre Ambiente y Desarrollo ("Cumbre de la Tierra“)</a:t>
            </a:r>
          </a:p>
          <a:p>
            <a:pPr eaLnBrk="1" hangingPunct="1">
              <a:lnSpc>
                <a:spcPct val="80000"/>
              </a:lnSpc>
            </a:pPr>
            <a:endParaRPr lang="es-CL" altLang="es-CL" sz="2400" dirty="0"/>
          </a:p>
          <a:p>
            <a:pPr eaLnBrk="1" hangingPunct="1">
              <a:lnSpc>
                <a:spcPct val="80000"/>
              </a:lnSpc>
            </a:pPr>
            <a:r>
              <a:rPr lang="es-CL" altLang="es-CL" sz="2400" dirty="0"/>
              <a:t>Enfoque de desarrollo que protege el medio ambiente, mientras asegura el desarrollo económico y social</a:t>
            </a:r>
          </a:p>
          <a:p>
            <a:pPr eaLnBrk="1" hangingPunct="1">
              <a:lnSpc>
                <a:spcPct val="80000"/>
              </a:lnSpc>
            </a:pPr>
            <a:endParaRPr lang="es-CL" altLang="es-CL" sz="2000" dirty="0"/>
          </a:p>
        </p:txBody>
      </p:sp>
      <p:pic>
        <p:nvPicPr>
          <p:cNvPr id="15364" name="Picture 2" descr="http://2.bp.blogspot.com/_kzgBv3FWcwQ/TAMhY2hh70I/AAAAAAAAAB0/fWMD5NzG3ts/s1600/logo-cumbre-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4158792"/>
            <a:ext cx="511016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0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969" y="203658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b="1" dirty="0"/>
              <a:t>Hitos en la historia de la 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25" y="1052513"/>
            <a:ext cx="11798709" cy="5022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altLang="es-CL" sz="2400" b="1" dirty="0"/>
              <a:t>3) Global Compact (Pacto Global)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CL" sz="2400" b="1" dirty="0"/>
          </a:p>
          <a:p>
            <a:pPr eaLnBrk="1" hangingPunct="1">
              <a:lnSpc>
                <a:spcPct val="80000"/>
              </a:lnSpc>
            </a:pPr>
            <a:r>
              <a:rPr lang="es-CL" altLang="es-CL" sz="2400" dirty="0"/>
              <a:t>&lt;Lanzado por la ONU en el Foro Económico Mundial (Davos, 1999)</a:t>
            </a:r>
          </a:p>
          <a:p>
            <a:pPr eaLnBrk="1" hangingPunct="1">
              <a:lnSpc>
                <a:spcPct val="80000"/>
              </a:lnSpc>
            </a:pPr>
            <a:endParaRPr lang="es-CL" altLang="es-CL" sz="2400" dirty="0"/>
          </a:p>
          <a:p>
            <a:pPr eaLnBrk="1" hangingPunct="1">
              <a:lnSpc>
                <a:spcPct val="80000"/>
              </a:lnSpc>
            </a:pPr>
            <a:r>
              <a:rPr lang="es-CL" altLang="es-CL" sz="2400" dirty="0"/>
              <a:t>Promueve el diálogo social para la creación de una ciudadanía corporativa global, que concilie los intereses de las empresas con las demandas de la sociedad civil, la ONU, los sindicatos y las ONG, sobre la base de 10 principios (derechos humanos, el trabajo, el medio ambiente y la corrupción)</a:t>
            </a:r>
            <a:endParaRPr lang="en-US" altLang="es-CL" sz="2400" dirty="0"/>
          </a:p>
        </p:txBody>
      </p:sp>
      <p:pic>
        <p:nvPicPr>
          <p:cNvPr id="16388" name="Picture 6" descr="http://www.bancorargentina.com/imagenes/detalle/CMS_1292441212328_Pactoglo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437063"/>
            <a:ext cx="23891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12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868" y="159416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b="1" dirty="0"/>
              <a:t>Responsabilidad Social: Definiciones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3961" y="942012"/>
            <a:ext cx="115479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s-ES" sz="2400" dirty="0">
                <a:cs typeface="Arial" charset="0"/>
              </a:rPr>
              <a:t>La Unión Europea definió a la RSE como </a:t>
            </a:r>
            <a:r>
              <a:rPr lang="es-ES" sz="2400" i="1" dirty="0">
                <a:cs typeface="Arial" charset="0"/>
              </a:rPr>
              <a:t>“</a:t>
            </a:r>
            <a:r>
              <a:rPr lang="es-CL" sz="2400" i="1" dirty="0">
                <a:cs typeface="Arial" charset="0"/>
              </a:rPr>
              <a:t>la integración voluntaria, por parte de las empresas, de objetivos sociales y medioambientales en sus operaciones comerciales y en sus relaciones con el resto de actores implicados” </a:t>
            </a:r>
            <a:r>
              <a:rPr lang="es-CL" sz="2400" dirty="0">
                <a:cs typeface="Arial" charset="0"/>
              </a:rPr>
              <a:t>(Libro Verde sobre la RSE, 2001)</a:t>
            </a:r>
          </a:p>
          <a:p>
            <a:pPr marL="171450" indent="-171450">
              <a:buFontTx/>
              <a:buChar char="•"/>
              <a:defRPr/>
            </a:pPr>
            <a:endParaRPr lang="es-ES" sz="2400" i="1" dirty="0">
              <a:cs typeface="Arial" charset="0"/>
            </a:endParaRPr>
          </a:p>
          <a:p>
            <a:pPr marL="171450" indent="-171450">
              <a:buFontTx/>
              <a:buChar char="•"/>
              <a:defRPr/>
            </a:pPr>
            <a:r>
              <a:rPr lang="es-ES" sz="2400" dirty="0" err="1">
                <a:cs typeface="Arial" charset="0"/>
              </a:rPr>
              <a:t>World</a:t>
            </a:r>
            <a:r>
              <a:rPr lang="es-ES" sz="2400" dirty="0">
                <a:cs typeface="Arial" charset="0"/>
              </a:rPr>
              <a:t> Business Council </a:t>
            </a:r>
            <a:r>
              <a:rPr lang="es-ES" sz="2400" dirty="0" err="1">
                <a:cs typeface="Arial" charset="0"/>
              </a:rPr>
              <a:t>for</a:t>
            </a:r>
            <a:r>
              <a:rPr lang="es-ES" sz="2400" dirty="0">
                <a:cs typeface="Arial" charset="0"/>
              </a:rPr>
              <a:t> </a:t>
            </a:r>
            <a:r>
              <a:rPr lang="es-ES" sz="2400" dirty="0" err="1">
                <a:cs typeface="Arial" charset="0"/>
              </a:rPr>
              <a:t>Sustainable</a:t>
            </a:r>
            <a:r>
              <a:rPr lang="es-ES" sz="2400" dirty="0">
                <a:cs typeface="Arial" charset="0"/>
              </a:rPr>
              <a:t> </a:t>
            </a:r>
            <a:r>
              <a:rPr lang="es-ES" sz="2400" dirty="0" err="1">
                <a:cs typeface="Arial" charset="0"/>
              </a:rPr>
              <a:t>Development</a:t>
            </a:r>
            <a:r>
              <a:rPr lang="es-ES" sz="2400" dirty="0">
                <a:cs typeface="Arial" charset="0"/>
              </a:rPr>
              <a:t> (WBCSD) </a:t>
            </a:r>
            <a:r>
              <a:rPr lang="es-CL" sz="2400" dirty="0">
                <a:cs typeface="Arial" charset="0"/>
              </a:rPr>
              <a:t>definió a la RSC como </a:t>
            </a:r>
            <a:r>
              <a:rPr lang="es-CL" sz="2400" i="1" dirty="0">
                <a:cs typeface="Arial" charset="0"/>
              </a:rPr>
              <a:t>“el compromiso permanente de las empresas para contribuir al desarrollo económico y mejorar la calidad de vida de los trabajadores y sus familias, así como de la comunidad y la sociedad en general"</a:t>
            </a:r>
          </a:p>
          <a:p>
            <a:pPr marL="171450" indent="-171450">
              <a:defRPr/>
            </a:pPr>
            <a:endParaRPr lang="es-ES" sz="2400" i="1" dirty="0">
              <a:cs typeface="Arial" charset="0"/>
            </a:endParaRPr>
          </a:p>
          <a:p>
            <a:pPr marL="171450" indent="-171450">
              <a:buFontTx/>
              <a:buChar char="•"/>
              <a:defRPr/>
            </a:pPr>
            <a:r>
              <a:rPr lang="pt-BR" sz="2400" dirty="0">
                <a:cs typeface="Arial" charset="0"/>
              </a:rPr>
              <a:t>Instituto </a:t>
            </a:r>
            <a:r>
              <a:rPr lang="pt-BR" sz="2400" dirty="0" err="1">
                <a:cs typeface="Arial" charset="0"/>
              </a:rPr>
              <a:t>Ethos</a:t>
            </a:r>
            <a:r>
              <a:rPr lang="pt-BR" sz="2400" dirty="0">
                <a:cs typeface="Arial" charset="0"/>
              </a:rPr>
              <a:t> de Empresas e Responsabilidade Social (Brasil) </a:t>
            </a:r>
            <a:r>
              <a:rPr lang="pt-BR" sz="2400" dirty="0" err="1">
                <a:cs typeface="Arial" charset="0"/>
              </a:rPr>
              <a:t>definió</a:t>
            </a:r>
            <a:r>
              <a:rPr lang="pt-BR" sz="2400" dirty="0">
                <a:cs typeface="Arial" charset="0"/>
              </a:rPr>
              <a:t> a </a:t>
            </a:r>
            <a:r>
              <a:rPr lang="pt-BR" sz="2400" dirty="0" err="1">
                <a:cs typeface="Arial" charset="0"/>
              </a:rPr>
              <a:t>la</a:t>
            </a:r>
            <a:r>
              <a:rPr lang="pt-BR" sz="2400" dirty="0">
                <a:cs typeface="Arial" charset="0"/>
              </a:rPr>
              <a:t> RSE como “</a:t>
            </a:r>
            <a:r>
              <a:rPr lang="es-CL" sz="2400" i="1" dirty="0">
                <a:cs typeface="Arial" charset="0"/>
              </a:rPr>
              <a:t>la relación que la empresa establece con todas sus partes interesadas (</a:t>
            </a:r>
            <a:r>
              <a:rPr lang="es-CL" sz="2400" i="1" dirty="0" err="1">
                <a:cs typeface="Arial" charset="0"/>
              </a:rPr>
              <a:t>stakeholders</a:t>
            </a:r>
            <a:r>
              <a:rPr lang="es-CL" sz="2400" i="1" dirty="0">
                <a:cs typeface="Arial" charset="0"/>
              </a:rPr>
              <a:t>) en el corto, mediano y largo plazo…”</a:t>
            </a:r>
            <a:r>
              <a:rPr lang="es-CL" sz="2400" dirty="0">
                <a:cs typeface="Arial" charset="0"/>
              </a:rPr>
              <a:t> (2004)</a:t>
            </a:r>
          </a:p>
          <a:p>
            <a:pPr marL="171450" indent="-171450">
              <a:buFontTx/>
              <a:buChar char="•"/>
              <a:defRPr/>
            </a:pPr>
            <a:endParaRPr lang="es-ES" sz="2400" dirty="0">
              <a:cs typeface="Arial" charset="0"/>
            </a:endParaRPr>
          </a:p>
          <a:p>
            <a:pPr marL="171450" indent="-171450">
              <a:buFontTx/>
              <a:buChar char="•"/>
              <a:defRPr/>
            </a:pPr>
            <a:r>
              <a:rPr lang="es-ES" sz="2400" dirty="0">
                <a:cs typeface="Arial" charset="0"/>
              </a:rPr>
              <a:t>A través de los años se fueron desarrollado varias otras definiciones con distintos enfoques</a:t>
            </a:r>
            <a:endParaRPr lang="es-CL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4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1" y="0"/>
            <a:ext cx="10173741" cy="685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9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037298" y="115889"/>
            <a:ext cx="9964994" cy="720725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CL" b="1" dirty="0"/>
              <a:t>Sistematización de la Responsabilidad Social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99" y="824037"/>
            <a:ext cx="9007503" cy="590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42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942975"/>
            <a:ext cx="845026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Rectángulo"/>
          <p:cNvSpPr>
            <a:spLocks noChangeArrowheads="1"/>
          </p:cNvSpPr>
          <p:nvPr/>
        </p:nvSpPr>
        <p:spPr bwMode="auto">
          <a:xfrm>
            <a:off x="1558926" y="6111876"/>
            <a:ext cx="84248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0" indent="-222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2250" algn="l"/>
                <a:tab pos="669925" algn="l"/>
                <a:tab pos="1119188" algn="l"/>
                <a:tab pos="1568450" algn="l"/>
                <a:tab pos="2017713" algn="l"/>
                <a:tab pos="2466975" algn="l"/>
                <a:tab pos="2916238" algn="l"/>
                <a:tab pos="3365500" algn="l"/>
                <a:tab pos="3814763" algn="l"/>
                <a:tab pos="4264025" algn="l"/>
                <a:tab pos="4713288" algn="l"/>
                <a:tab pos="5162550" algn="l"/>
                <a:tab pos="5611813" algn="l"/>
                <a:tab pos="6061075" algn="l"/>
                <a:tab pos="6510338" algn="l"/>
                <a:tab pos="6959600" algn="l"/>
                <a:tab pos="7408863" algn="l"/>
                <a:tab pos="7858125" algn="l"/>
                <a:tab pos="8307388" algn="l"/>
                <a:tab pos="8756650" algn="l"/>
                <a:tab pos="9205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50"/>
              </a:spcBef>
              <a:buSzPct val="90000"/>
            </a:pPr>
            <a:r>
              <a:rPr lang="es-ES_tradnl" altLang="es-CL" sz="1600"/>
              <a:t>FDIS se aprobó en septiembre (93%) y se publicó en noviembre de 2010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037298" y="115889"/>
            <a:ext cx="9964994" cy="720725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CL" b="1" dirty="0"/>
              <a:t>Estándar internacional en RS: ISO 26000</a:t>
            </a:r>
          </a:p>
        </p:txBody>
      </p:sp>
    </p:spTree>
    <p:extLst>
      <p:ext uri="{BB962C8B-B14F-4D97-AF65-F5344CB8AC3E}">
        <p14:creationId xmlns:p14="http://schemas.microsoft.com/office/powerpoint/2010/main" val="418405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140" y="164212"/>
            <a:ext cx="8229600" cy="792162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CL" b="1" dirty="0"/>
              <a:t>Definición de RS según ISO 26000 </a:t>
            </a: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83459" y="1341439"/>
            <a:ext cx="11533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i="1" dirty="0"/>
              <a:t>  Es la responsabilidad de una organización por los impactos de sus decisiones y actividades en la sociedad y el medio ambiente, por medio de un comportamiento transparente y ético, que: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i="1" dirty="0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520217" y="2771007"/>
            <a:ext cx="110991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Tx/>
              <a:buChar char="•"/>
              <a:defRPr/>
            </a:pPr>
            <a:r>
              <a:rPr lang="es-ES" sz="2400" i="1" dirty="0">
                <a:latin typeface="Calibri" pitchFamily="34" charset="0"/>
                <a:cs typeface="Arial" charset="0"/>
              </a:rPr>
              <a:t>Sea consistente con el Desarrollo Sostenible, la salud y el bienestar general de la sociedad;</a:t>
            </a:r>
          </a:p>
          <a:p>
            <a:pPr marL="182563" indent="-182563">
              <a:buFontTx/>
              <a:buChar char="•"/>
              <a:defRPr/>
            </a:pPr>
            <a:endParaRPr lang="es-ES" sz="1000" i="1" dirty="0">
              <a:latin typeface="Calibri" pitchFamily="34" charset="0"/>
              <a:cs typeface="Arial" charset="0"/>
            </a:endParaRPr>
          </a:p>
          <a:p>
            <a:pPr marL="182563" indent="-182563">
              <a:buFontTx/>
              <a:buChar char="•"/>
              <a:defRPr/>
            </a:pPr>
            <a:r>
              <a:rPr lang="es-ES" sz="2400" i="1" dirty="0">
                <a:latin typeface="Calibri" pitchFamily="34" charset="0"/>
                <a:cs typeface="Arial" charset="0"/>
              </a:rPr>
              <a:t>Considere las expectativas de sus partes interesadas;</a:t>
            </a:r>
          </a:p>
          <a:p>
            <a:pPr marL="182563" indent="-182563">
              <a:buFontTx/>
              <a:buChar char="•"/>
              <a:defRPr/>
            </a:pPr>
            <a:endParaRPr lang="es-ES" sz="900" i="1" dirty="0">
              <a:latin typeface="Calibri" pitchFamily="34" charset="0"/>
              <a:cs typeface="Arial" charset="0"/>
            </a:endParaRPr>
          </a:p>
          <a:p>
            <a:pPr marL="182563" indent="-182563">
              <a:buFontTx/>
              <a:buChar char="•"/>
              <a:defRPr/>
            </a:pPr>
            <a:r>
              <a:rPr lang="es-ES" sz="2400" i="1" dirty="0">
                <a:latin typeface="Calibri" pitchFamily="34" charset="0"/>
                <a:cs typeface="Arial" charset="0"/>
              </a:rPr>
              <a:t>Cumpla la legislación aplicable y sea consistente con normas internacionales de comportamiento; y</a:t>
            </a:r>
          </a:p>
          <a:p>
            <a:pPr marL="182563" indent="-182563">
              <a:buFontTx/>
              <a:buChar char="•"/>
              <a:defRPr/>
            </a:pPr>
            <a:endParaRPr lang="es-ES" sz="1100" i="1" dirty="0">
              <a:latin typeface="Calibri" pitchFamily="34" charset="0"/>
              <a:cs typeface="Arial" charset="0"/>
            </a:endParaRPr>
          </a:p>
          <a:p>
            <a:pPr marL="182563" indent="-182563">
              <a:buFontTx/>
              <a:buChar char="•"/>
              <a:defRPr/>
            </a:pPr>
            <a:r>
              <a:rPr lang="es-ES" sz="2400" i="1" dirty="0">
                <a:latin typeface="Calibri" pitchFamily="34" charset="0"/>
                <a:cs typeface="Arial" charset="0"/>
              </a:rPr>
              <a:t>Esté integrada a través de toda la organización y se practique en sus relaciones con terceros</a:t>
            </a:r>
          </a:p>
          <a:p>
            <a:pPr marL="182563" indent="-182563">
              <a:defRPr/>
            </a:pPr>
            <a:endParaRPr lang="es-ES" sz="3600" i="1" u="sng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69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168" y="114402"/>
            <a:ext cx="10515600" cy="829495"/>
          </a:xfrm>
          <a:noFill/>
        </p:spPr>
        <p:txBody>
          <a:bodyPr/>
          <a:lstStyle/>
          <a:p>
            <a:r>
              <a:rPr lang="es-ES_tradnl" altLang="es-CL" b="1" dirty="0"/>
              <a:t>Entendiendo</a:t>
            </a:r>
            <a:r>
              <a:rPr lang="es-ES_tradnl" altLang="es-CL" dirty="0"/>
              <a:t> </a:t>
            </a:r>
            <a:r>
              <a:rPr lang="es-ES_tradnl" altLang="es-CL" b="1" dirty="0"/>
              <a:t>la Responsabilidad Social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457" y="1118937"/>
            <a:ext cx="11080954" cy="4783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400" dirty="0"/>
              <a:t>Aplicable a todo tipo de organizaciones</a:t>
            </a:r>
          </a:p>
          <a:p>
            <a:pPr>
              <a:defRPr/>
            </a:pPr>
            <a:r>
              <a:rPr lang="es-ES" sz="2400" dirty="0"/>
              <a:t>Naturaleza global de desafíos; mayor examen</a:t>
            </a:r>
          </a:p>
          <a:p>
            <a:pPr>
              <a:defRPr/>
            </a:pPr>
            <a:r>
              <a:rPr lang="es-ES" sz="2400" dirty="0"/>
              <a:t>Rol cambiante de los gobiernos</a:t>
            </a:r>
          </a:p>
          <a:p>
            <a:pPr>
              <a:defRPr/>
            </a:pPr>
            <a:r>
              <a:rPr lang="es-ES" sz="2400" dirty="0"/>
              <a:t>Creciente derecho de información a comunidades</a:t>
            </a:r>
          </a:p>
          <a:p>
            <a:pPr>
              <a:defRPr/>
            </a:pPr>
            <a:r>
              <a:rPr lang="es-ES" sz="2400" dirty="0"/>
              <a:t>Valores universalmente aceptados y “exigibles a distancia”</a:t>
            </a:r>
            <a:endParaRPr lang="es-ES" sz="900" dirty="0"/>
          </a:p>
          <a:p>
            <a:pPr>
              <a:defRPr/>
            </a:pPr>
            <a:r>
              <a:rPr lang="es-ES" sz="2400" dirty="0"/>
              <a:t>Alcance al ámbito financiero</a:t>
            </a:r>
            <a:endParaRPr lang="es-ES" sz="900" dirty="0"/>
          </a:p>
          <a:p>
            <a:pPr>
              <a:defRPr/>
            </a:pPr>
            <a:r>
              <a:rPr lang="es-ES" sz="2400" dirty="0"/>
              <a:t>Partes interesadas no reemplazan a la sociedad</a:t>
            </a:r>
            <a:endParaRPr lang="es-ES" sz="1100" dirty="0"/>
          </a:p>
          <a:p>
            <a:pPr>
              <a:defRPr/>
            </a:pPr>
            <a:r>
              <a:rPr lang="es-ES" sz="2400" dirty="0"/>
              <a:t>La RS se centra en la organización, no en el mundo</a:t>
            </a:r>
            <a:endParaRPr lang="es-ES" sz="900" dirty="0"/>
          </a:p>
          <a:p>
            <a:pPr>
              <a:defRPr/>
            </a:pPr>
            <a:r>
              <a:rPr lang="es-ES" sz="2400" dirty="0"/>
              <a:t>Herramienta para avanzar al Desarrollo Sostenible</a:t>
            </a:r>
            <a:endParaRPr lang="es-ES" sz="900" dirty="0"/>
          </a:p>
          <a:p>
            <a:pPr>
              <a:defRPr/>
            </a:pPr>
            <a:r>
              <a:rPr lang="es-ES" sz="2400" dirty="0"/>
              <a:t>Desarrollo Sostenible ≠ sostenibilidad o viabilidad de una organización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52213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41275"/>
            <a:ext cx="7848600" cy="1336675"/>
          </a:xfrm>
        </p:spPr>
        <p:txBody>
          <a:bodyPr/>
          <a:lstStyle/>
          <a:p>
            <a:pPr algn="ctr"/>
            <a:r>
              <a:rPr lang="es-ES_tradnl" altLang="es-CL" b="1" dirty="0"/>
              <a:t>¿Qué NO es RS?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11198942" cy="32618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400" dirty="0"/>
              <a:t>las acciones filantrópicas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las donaciones, la caridad 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el marketing con causa 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Las relaciones públicas para lavar imágenes corporativas negativas</a:t>
            </a:r>
            <a:endParaRPr lang="es-ES" sz="2400" i="1" dirty="0"/>
          </a:p>
        </p:txBody>
      </p:sp>
      <p:pic>
        <p:nvPicPr>
          <p:cNvPr id="8196" name="Picture 4" descr="brandlzador1re420x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74224"/>
            <a:ext cx="510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6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0176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b="1" dirty="0"/>
              <a:t>Principios de la RS según ISO 26000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775520" y="1124744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2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B48C6D-7055-448F-AFD3-D41F5C907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AB2AA-A3D3-4490-9411-A66ACE98C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1B1633-9412-4FD4-9751-8F974ABA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DFB3B2-302B-4EFC-88E4-F22F4283B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BBB5B-33A9-4CE9-BC14-AA4AC05DF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7B4EF-1AB8-4C9E-86BF-3B9AFC1A0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BEC77-86A3-4F68-A37D-63E8EC38D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DB377-86BC-49F0-916D-19B3BE889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D0E1CC-1257-47E3-9EA5-5F4DBD290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434C2-4567-4CF2-97C2-D9493CAEE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67C4C0-CAF3-4CD4-88E8-E0D7D0D7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0E2D3A-0B2B-4EDA-BD9B-B612577B2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F6DFE-6B2E-4C53-9009-3F026613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8028F9-4327-4F9B-85BB-6F0556A64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8288"/>
            <a:ext cx="10515600" cy="1110073"/>
          </a:xfrm>
        </p:spPr>
        <p:txBody>
          <a:bodyPr/>
          <a:lstStyle/>
          <a:p>
            <a:pPr algn="ctr"/>
            <a:r>
              <a:rPr lang="es-ES" b="1" dirty="0"/>
              <a:t>En los últimos años….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30" y="2153578"/>
            <a:ext cx="3083894" cy="277239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11940" y="1314160"/>
            <a:ext cx="76716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Globalización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Concentración de la propiedad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Violación a los derechos de los consumidores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Externalidades ambientales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Centralismo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Corrupción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respeto a la ley</a:t>
            </a: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41318" y="5510383"/>
            <a:ext cx="9200535" cy="111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i="1" dirty="0"/>
              <a:t>¡Angustia!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297224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77" y="188914"/>
            <a:ext cx="10840065" cy="706437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altLang="es-CL" b="1" dirty="0"/>
              <a:t>Materias fundamentales de RS según ISO 26000</a:t>
            </a:r>
          </a:p>
        </p:txBody>
      </p:sp>
      <p:pic>
        <p:nvPicPr>
          <p:cNvPr id="27651" name="Picture 37" descr="esquema materias fundamen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8" y="927449"/>
            <a:ext cx="6278510" cy="57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3772374613"/>
              </p:ext>
            </p:extLst>
          </p:nvPr>
        </p:nvGraphicFramePr>
        <p:xfrm>
          <a:off x="7132731" y="1902542"/>
          <a:ext cx="4253023" cy="346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8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717" y="3032919"/>
            <a:ext cx="9577596" cy="792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_tradnl" altLang="es-CL" b="1" dirty="0"/>
              <a:t>Parte Interesada</a:t>
            </a:r>
            <a:endParaRPr lang="es-ES_tradnl" altLang="es-CL" b="1" i="1" dirty="0"/>
          </a:p>
        </p:txBody>
      </p:sp>
    </p:spTree>
    <p:extLst>
      <p:ext uri="{BB962C8B-B14F-4D97-AF65-F5344CB8AC3E}">
        <p14:creationId xmlns:p14="http://schemas.microsoft.com/office/powerpoint/2010/main" val="309594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115528" y="1147199"/>
            <a:ext cx="11919155" cy="435133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Es un individuo o grupo de individuos afectados por, o que pueden afectar, a la organización</a:t>
            </a:r>
          </a:p>
          <a:p>
            <a:pPr>
              <a:buFont typeface="Arial" pitchFamily="34" charset="0"/>
              <a:buChar char="•"/>
              <a:defRPr/>
            </a:pPr>
            <a:endParaRPr lang="es-CL" sz="2400" dirty="0"/>
          </a:p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O según Edward </a:t>
            </a:r>
            <a:r>
              <a:rPr lang="es-CL" sz="2400" dirty="0" err="1"/>
              <a:t>Freeman</a:t>
            </a:r>
            <a:r>
              <a:rPr lang="es-CL" sz="2400" dirty="0"/>
              <a:t>, quien popularizó el concepto en los 80’, son aquellos grupos que pueden afectar o ser afectados por el logro de los propósitos de la organización</a:t>
            </a:r>
          </a:p>
          <a:p>
            <a:pPr>
              <a:buFont typeface="Arial" pitchFamily="34" charset="0"/>
              <a:buChar char="•"/>
              <a:defRPr/>
            </a:pPr>
            <a:endParaRPr lang="es-CL" sz="2400" dirty="0"/>
          </a:p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Para la Corporación Financiera Internacional – IFC, son las personas o grupos de personas que pueden tener intereses en un proyecto o la capacidad para influir en sus resultados de una manera positiva o negativa, o ambas cosas</a:t>
            </a:r>
          </a:p>
          <a:p>
            <a:pPr>
              <a:buFont typeface="Arial" pitchFamily="34" charset="0"/>
              <a:buChar char="•"/>
              <a:defRPr/>
            </a:pPr>
            <a:endParaRPr lang="es-CL" sz="2400" dirty="0"/>
          </a:p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Y para el Consejo Internacional de Minería y Metales – ICMM, los grupos de interés son personas o grupos afectados por un proyecto, o que pueden afectar directamente el resultado de un proyecto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982" y="156983"/>
            <a:ext cx="9577596" cy="792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_tradnl" altLang="es-CL" b="1" dirty="0"/>
              <a:t>Parte Interesada</a:t>
            </a:r>
            <a:endParaRPr lang="es-ES_tradnl" altLang="es-CL" b="1" i="1" dirty="0"/>
          </a:p>
        </p:txBody>
      </p:sp>
    </p:spTree>
    <p:extLst>
      <p:ext uri="{BB962C8B-B14F-4D97-AF65-F5344CB8AC3E}">
        <p14:creationId xmlns:p14="http://schemas.microsoft.com/office/powerpoint/2010/main" val="3503002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6194" y="333376"/>
            <a:ext cx="11297264" cy="561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L" b="1" dirty="0"/>
              <a:t>¿Para qué sirve relacionarse con las PI?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2510" y="1779975"/>
            <a:ext cx="11476703" cy="347551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CL" sz="2400" dirty="0"/>
              <a:t>Mejor gestión de riesgo y reputación</a:t>
            </a:r>
          </a:p>
          <a:p>
            <a:pPr>
              <a:spcBef>
                <a:spcPts val="1800"/>
              </a:spcBef>
              <a:defRPr/>
            </a:pPr>
            <a:r>
              <a:rPr lang="es-CL" sz="2400" dirty="0"/>
              <a:t>Permiten mejoras de productos y procesos; nuevas oportunidades estratégicas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CL" sz="2400" dirty="0"/>
              <a:t>Generan confianza entre la organización y las PI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CL" sz="2400" dirty="0"/>
              <a:t>Pueden ayudar a un desarrollo social más equitativo y sostenible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CL" sz="2400" dirty="0"/>
              <a:t>Permiten la combinación de recursos (conocimiento, personas, dinero y tecnología) que resuelva los problemas y alcance objetivos que las organizaciones no pueden lograr de forma independiente</a:t>
            </a:r>
          </a:p>
        </p:txBody>
      </p:sp>
    </p:spTree>
    <p:extLst>
      <p:ext uri="{BB962C8B-B14F-4D97-AF65-F5344CB8AC3E}">
        <p14:creationId xmlns:p14="http://schemas.microsoft.com/office/powerpoint/2010/main" val="2125798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32394"/>
            <a:ext cx="10515600" cy="8294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s-ES" b="1" dirty="0"/>
            </a:br>
            <a:r>
              <a:rPr lang="es-ES" sz="4900" b="1" dirty="0"/>
              <a:t>Mapas de actores</a:t>
            </a:r>
            <a:br>
              <a:rPr lang="es-ES" b="1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007" y="1253330"/>
            <a:ext cx="11683180" cy="49852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CL" sz="2400" dirty="0"/>
              <a:t>Al observar / analizar redes sociales es posible identificar los roles y el poder de los actores</a:t>
            </a:r>
          </a:p>
          <a:p>
            <a:pPr>
              <a:defRPr/>
            </a:pPr>
            <a:endParaRPr lang="es-CL" sz="1200" dirty="0"/>
          </a:p>
          <a:p>
            <a:pPr>
              <a:defRPr/>
            </a:pPr>
            <a:r>
              <a:rPr lang="es-CL" sz="2400" dirty="0"/>
              <a:t>Se debe mirar más allá de la superficialidad y de lo aparente</a:t>
            </a:r>
          </a:p>
          <a:p>
            <a:pPr>
              <a:defRPr/>
            </a:pPr>
            <a:endParaRPr lang="es-CL" sz="1200" dirty="0"/>
          </a:p>
          <a:p>
            <a:pPr>
              <a:defRPr/>
            </a:pPr>
            <a:r>
              <a:rPr lang="es-CL" sz="2400" dirty="0"/>
              <a:t>Corresponde plantearse preguntas del siguiente tipo:</a:t>
            </a:r>
          </a:p>
          <a:p>
            <a:pPr lvl="1">
              <a:defRPr/>
            </a:pPr>
            <a:r>
              <a:rPr lang="es-CL" sz="2000" dirty="0"/>
              <a:t>¿Quién presiona?</a:t>
            </a:r>
          </a:p>
          <a:p>
            <a:pPr lvl="1">
              <a:defRPr/>
            </a:pPr>
            <a:r>
              <a:rPr lang="es-CL" sz="2000" dirty="0"/>
              <a:t>¿Por qué lo hace?</a:t>
            </a:r>
          </a:p>
          <a:p>
            <a:pPr lvl="1">
              <a:defRPr/>
            </a:pPr>
            <a:r>
              <a:rPr lang="es-CL" sz="2000" dirty="0"/>
              <a:t>¿Quiénes son afines y quiénes opuestos?</a:t>
            </a:r>
          </a:p>
          <a:p>
            <a:pPr>
              <a:defRPr/>
            </a:pPr>
            <a:endParaRPr lang="es-CL" sz="2400" dirty="0"/>
          </a:p>
          <a:p>
            <a:pPr>
              <a:defRPr/>
            </a:pPr>
            <a:r>
              <a:rPr lang="es-CL" sz="2400" dirty="0"/>
              <a:t>Los actores son por esencia heterogéneos; incluso aquellos que son parte de una misma categoría. Sus percepciones dependen de múltiples y diversos factores. Debido a ello cada situación debe ser vista desde sus antecedentes (la historia y el contexto)</a:t>
            </a:r>
          </a:p>
          <a:p>
            <a:pPr>
              <a:buFont typeface="Arial" pitchFamily="34" charset="0"/>
              <a:buChar char="•"/>
              <a:defRPr/>
            </a:pPr>
            <a:endParaRPr lang="es-ES" sz="2400" dirty="0"/>
          </a:p>
          <a:p>
            <a:pPr>
              <a:buFont typeface="Arial" pitchFamily="34" charset="0"/>
              <a:buChar char="•"/>
              <a:defRPr/>
            </a:pPr>
            <a:endParaRPr lang="es-ES" sz="2400" dirty="0"/>
          </a:p>
          <a:p>
            <a:pPr>
              <a:buFont typeface="Arial" pitchFamily="34" charset="0"/>
              <a:buChar char="•"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00129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73402"/>
            <a:ext cx="10515600" cy="9032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s-ES" b="1" dirty="0"/>
            </a:br>
            <a:r>
              <a:rPr lang="es-ES" sz="4900" b="1" dirty="0"/>
              <a:t>Mapas de actores</a:t>
            </a:r>
            <a:br>
              <a:rPr lang="es-ES" b="1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006" y="1253330"/>
            <a:ext cx="11594691" cy="507372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El mapeo entrega un listado de las diferentes partes interesadas que conforman una realidad</a:t>
            </a:r>
          </a:p>
          <a:p>
            <a:pPr>
              <a:buFont typeface="Arial" pitchFamily="34" charset="0"/>
              <a:buChar char="•"/>
              <a:defRPr/>
            </a:pPr>
            <a:endParaRPr lang="es-CL" sz="1600" dirty="0"/>
          </a:p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Apunta a conocer sus objetivos y a distinguir sus acciones (</a:t>
            </a:r>
            <a:r>
              <a:rPr lang="es-CL" sz="2400" b="1" dirty="0"/>
              <a:t>anticipar</a:t>
            </a:r>
            <a:r>
              <a:rPr lang="es-CL" sz="2400" dirty="0"/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es-CL" sz="1400" dirty="0"/>
          </a:p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Es parecido a jugar un partido de ajedrez: existen varios jugadores, reglas básicas y múltiples estrategias posibles. </a:t>
            </a:r>
          </a:p>
          <a:p>
            <a:pPr marL="0" indent="0">
              <a:buNone/>
              <a:defRPr/>
            </a:pPr>
            <a:endParaRPr lang="es-ES" sz="14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2400" b="1" dirty="0"/>
              <a:t>No existe </a:t>
            </a:r>
            <a:r>
              <a:rPr lang="es-ES" sz="2400" dirty="0"/>
              <a:t>una única metodología ni </a:t>
            </a:r>
            <a:r>
              <a:rPr lang="es-ES" sz="2400" b="1" dirty="0"/>
              <a:t>tampoco recetas </a:t>
            </a:r>
            <a:r>
              <a:rPr lang="es-ES" sz="2400" dirty="0"/>
              <a:t>para su aplicación</a:t>
            </a:r>
          </a:p>
          <a:p>
            <a:pPr>
              <a:buFont typeface="Arial" pitchFamily="34" charset="0"/>
              <a:buChar char="•"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59550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41436" y="346076"/>
            <a:ext cx="10193594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CL" dirty="0"/>
            </a:br>
            <a:r>
              <a:rPr lang="es-CL" sz="4900" b="1" dirty="0"/>
              <a:t>¿Para qué sirven los mapas de actores?</a:t>
            </a:r>
            <a:br>
              <a:rPr lang="es-CL" sz="4900" b="1" dirty="0"/>
            </a:br>
            <a:endParaRPr lang="es-CL" sz="49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151" y="1086264"/>
            <a:ext cx="11535697" cy="54256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CL" sz="2400" dirty="0"/>
              <a:t>Permite </a:t>
            </a:r>
            <a:r>
              <a:rPr lang="es-CL" sz="2400" b="1" dirty="0"/>
              <a:t>identificar </a:t>
            </a:r>
            <a:r>
              <a:rPr lang="es-CL" sz="2400" dirty="0"/>
              <a:t>los actores clave en el proceso, problema, iniciativa, proyecto o programa, y </a:t>
            </a:r>
            <a:r>
              <a:rPr lang="es-CL" sz="2400" b="1" dirty="0"/>
              <a:t>analizar</a:t>
            </a:r>
            <a:r>
              <a:rPr lang="es-CL" sz="2400" dirty="0"/>
              <a:t> sus intereses e importancia en influencia sobre los resultados de una intervención</a:t>
            </a:r>
          </a:p>
          <a:p>
            <a:pPr>
              <a:buFont typeface="Arial" pitchFamily="34" charset="0"/>
              <a:buChar char="•"/>
              <a:defRPr/>
            </a:pPr>
            <a:endParaRPr lang="es-CL" sz="1200" dirty="0"/>
          </a:p>
          <a:p>
            <a:pPr>
              <a:defRPr/>
            </a:pPr>
            <a:r>
              <a:rPr lang="es-ES" sz="2400" dirty="0"/>
              <a:t>Ayuda a representar y comprender la realidad social sobre la que se requiere actuar o intervenir</a:t>
            </a:r>
          </a:p>
          <a:p>
            <a:pPr marL="0" indent="0">
              <a:buNone/>
              <a:defRPr/>
            </a:pPr>
            <a:endParaRPr lang="es-ES" sz="1100" dirty="0"/>
          </a:p>
          <a:p>
            <a:pPr>
              <a:defRPr/>
            </a:pPr>
            <a:r>
              <a:rPr lang="es-ES" sz="2400" dirty="0"/>
              <a:t>Permite diseñar estrategias de intervención con información y conocimiento que traspasa el mero sentido común (el olfato, el </a:t>
            </a:r>
            <a:r>
              <a:rPr lang="es-ES" sz="2400" dirty="0" err="1"/>
              <a:t>feeling</a:t>
            </a:r>
            <a:r>
              <a:rPr lang="es-ES" sz="2400" dirty="0"/>
              <a:t>)</a:t>
            </a:r>
          </a:p>
          <a:p>
            <a:pPr>
              <a:defRPr/>
            </a:pPr>
            <a:endParaRPr lang="es-ES" sz="1200" dirty="0"/>
          </a:p>
          <a:p>
            <a:pPr>
              <a:defRPr/>
            </a:pPr>
            <a:r>
              <a:rPr lang="es-ES" sz="2400" dirty="0"/>
              <a:t>Son centrales en la puesta en marcha de proyectos, acompañar procesos de negociación, u orientar la resolución de conflictos</a:t>
            </a:r>
          </a:p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ES" sz="2400" dirty="0"/>
              <a:t>Ayudan a seleccionar los </a:t>
            </a:r>
            <a:r>
              <a:rPr lang="es-ES" sz="2400" b="1" dirty="0"/>
              <a:t>actores clave </a:t>
            </a:r>
            <a:r>
              <a:rPr lang="es-ES" sz="2400" dirty="0"/>
              <a:t>con quienes vincularse para el logro de objetivos (portavoces / alianzas / tensiones)</a:t>
            </a:r>
          </a:p>
          <a:p>
            <a:pPr>
              <a:buFont typeface="Arial" pitchFamily="34" charset="0"/>
              <a:buChar char="•"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037310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" y="346076"/>
            <a:ext cx="12211664" cy="561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L" b="1" dirty="0"/>
              <a:t>a) Clasificación de actores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97459380"/>
              </p:ext>
            </p:extLst>
          </p:nvPr>
        </p:nvGraphicFramePr>
        <p:xfrm>
          <a:off x="2855640" y="1814052"/>
          <a:ext cx="6432376" cy="435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 rot="16200000">
            <a:off x="1399381" y="2293144"/>
            <a:ext cx="17287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latin typeface="+mj-lt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2277702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637" y="1430616"/>
            <a:ext cx="11071123" cy="40373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CL" sz="2400" dirty="0"/>
              <a:t>Se debe hacer un registro del perfil de cada actor</a:t>
            </a:r>
          </a:p>
          <a:p>
            <a:pPr marL="914400" lvl="1" indent="-514350">
              <a:buFont typeface="Wingdings" pitchFamily="2" charset="2"/>
              <a:buChar char="ü"/>
              <a:defRPr/>
            </a:pPr>
            <a:r>
              <a:rPr lang="es-CL" dirty="0"/>
              <a:t>técnicas cualitativas</a:t>
            </a:r>
          </a:p>
          <a:p>
            <a:pPr marL="914400" lvl="1" indent="-514350">
              <a:buFont typeface="Wingdings" pitchFamily="2" charset="2"/>
              <a:buChar char="ü"/>
              <a:defRPr/>
            </a:pPr>
            <a:r>
              <a:rPr lang="es-CL" dirty="0"/>
              <a:t>caracterizar según el carácter positivo o negativo de la influencia</a:t>
            </a:r>
          </a:p>
          <a:p>
            <a:pPr marL="400050" lvl="1" indent="0">
              <a:buNone/>
              <a:defRPr/>
            </a:pPr>
            <a:endParaRPr lang="es-CL" dirty="0"/>
          </a:p>
          <a:p>
            <a:pPr>
              <a:defRPr/>
            </a:pPr>
            <a:r>
              <a:rPr lang="es-CL" sz="2400" dirty="0"/>
              <a:t>Reconocer los </a:t>
            </a:r>
            <a:r>
              <a:rPr lang="es-CL" sz="2400" b="1" dirty="0"/>
              <a:t>principales intereses </a:t>
            </a:r>
            <a:r>
              <a:rPr lang="es-CL" sz="2400" dirty="0"/>
              <a:t>de los actores identificados para lograr un acercamiento a sus posibles agendas, determinando su capacidad de movilizar recursos y las acciones que podrían desarrollar</a:t>
            </a:r>
          </a:p>
          <a:p>
            <a:pPr marL="514350" indent="-514350">
              <a:buFont typeface="+mj-lt"/>
              <a:buAutoNum type="arabicPeriod" startAt="7"/>
              <a:defRPr/>
            </a:pPr>
            <a:endParaRPr lang="es-CL" sz="2400" dirty="0"/>
          </a:p>
          <a:p>
            <a:pPr>
              <a:defRPr/>
            </a:pPr>
            <a:r>
              <a:rPr lang="es-CL" sz="2400" dirty="0"/>
              <a:t>Identificación cualitativa de las </a:t>
            </a:r>
            <a:r>
              <a:rPr lang="es-CL" sz="2400" b="1" dirty="0"/>
              <a:t>relaciones predominantes </a:t>
            </a:r>
            <a:r>
              <a:rPr lang="es-CL" sz="2400" dirty="0"/>
              <a:t>y de sus </a:t>
            </a:r>
            <a:r>
              <a:rPr lang="es-CL" sz="2400" b="1" dirty="0"/>
              <a:t>niveles de poder</a:t>
            </a:r>
            <a:endParaRPr lang="es-CL" sz="2400" dirty="0"/>
          </a:p>
          <a:p>
            <a:pPr marL="514350" indent="-514350">
              <a:buFont typeface="+mj-lt"/>
              <a:buAutoNum type="arabicPeriod" startAt="7"/>
              <a:defRPr/>
            </a:pPr>
            <a:endParaRPr lang="es-CL" sz="2400" dirty="0"/>
          </a:p>
          <a:p>
            <a:pPr marL="514350" indent="-514350">
              <a:buFont typeface="+mj-lt"/>
              <a:buAutoNum type="arabicPeriod" startAt="7"/>
              <a:defRPr/>
            </a:pPr>
            <a:endParaRPr lang="es-CL" sz="2400" dirty="0"/>
          </a:p>
          <a:p>
            <a:pPr marL="514350" indent="-514350">
              <a:buFont typeface="+mj-lt"/>
              <a:buAutoNum type="arabicPeriod" startAt="7"/>
              <a:defRPr/>
            </a:pPr>
            <a:endParaRPr lang="es-CL" sz="24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" y="346076"/>
            <a:ext cx="12211664" cy="561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L" b="1" dirty="0"/>
              <a:t>b) Identificación de intereses y roles</a:t>
            </a:r>
          </a:p>
        </p:txBody>
      </p:sp>
    </p:spTree>
    <p:extLst>
      <p:ext uri="{BB962C8B-B14F-4D97-AF65-F5344CB8AC3E}">
        <p14:creationId xmlns:p14="http://schemas.microsoft.com/office/powerpoint/2010/main" val="4251558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75794"/>
              </p:ext>
            </p:extLst>
          </p:nvPr>
        </p:nvGraphicFramePr>
        <p:xfrm>
          <a:off x="1744289" y="1076633"/>
          <a:ext cx="8496944" cy="5404311"/>
        </p:xfrm>
        <a:graphic>
          <a:graphicData uri="http://schemas.openxmlformats.org/drawingml/2006/table">
            <a:tbl>
              <a:tblPr/>
              <a:tblGrid>
                <a:gridCol w="102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00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ATRIBUTOS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Definición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653">
                <a:tc rowSpan="5"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CARACTERÍSTICAS DEL ACTOR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Poder Mediático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Llegada a públicos. Capacidad que tiene el actor de ser escuchado por otros, de que le presten atención.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6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Poder Movilizador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Capacidad de influir en otros para que se movilicen por una causa determinada.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6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Poder político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Capacidad que posee el actor para interferir, legalmente, en el curso de una acción.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6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Conflictividad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Posibilidad de que el actor provoque algún grado de conflicto en su relación con el proyecto.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73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Posición de base que posee el actor frente al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proyecto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733">
                <a:tc rowSpan="3"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RELEVANCIA PARA PROYECTO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Nivel de interés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Interés que el actor identificado ha demostrado en trabajar asociado al proyecto.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65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Nivel de contribución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Contribución que el actor podría prestarle al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proyecto 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 el desarrollo de la acción.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73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Capacidad de gestión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Esfuerzo necesario para relacionarse con el actor.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B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" y="346076"/>
            <a:ext cx="12211664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b="1" dirty="0"/>
              <a:t>c) Análisis de actores</a:t>
            </a:r>
          </a:p>
        </p:txBody>
      </p:sp>
    </p:spTree>
    <p:extLst>
      <p:ext uri="{BB962C8B-B14F-4D97-AF65-F5344CB8AC3E}">
        <p14:creationId xmlns:p14="http://schemas.microsoft.com/office/powerpoint/2010/main" val="18106903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8288"/>
            <a:ext cx="10515600" cy="1110073"/>
          </a:xfrm>
        </p:spPr>
        <p:txBody>
          <a:bodyPr/>
          <a:lstStyle/>
          <a:p>
            <a:pPr algn="ctr"/>
            <a:r>
              <a:rPr lang="es-ES" b="1" dirty="0"/>
              <a:t>Respuesta…</a:t>
            </a:r>
            <a:endParaRPr lang="es-CL" b="1" dirty="0"/>
          </a:p>
        </p:txBody>
      </p:sp>
      <p:sp>
        <p:nvSpPr>
          <p:cNvPr id="5" name="Rectángulo 4"/>
          <p:cNvSpPr/>
          <p:nvPr/>
        </p:nvSpPr>
        <p:spPr>
          <a:xfrm>
            <a:off x="395752" y="1446892"/>
            <a:ext cx="76716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Desconfianza a las empresas e instituciones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Demandas sociales crecientes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Obstaculización a actividades productivas existentes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Exigencias legales crecientes para las empresas (laboral, ambiental, tributaria, consumidores, etc.)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Obstaculización a proyectos de inversión</a:t>
            </a:r>
          </a:p>
        </p:txBody>
      </p:sp>
      <p:pic>
        <p:nvPicPr>
          <p:cNvPr id="2050" name="Picture 2" descr="http://2.bp.blogspot.com/-tI0p2-smPE0/U0QeJH7_OVI/AAAAAAAARbY/8fyFntOo9IY/s1600/apuntandoconelde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29" y="1533829"/>
            <a:ext cx="2585869" cy="39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14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8426" y="346076"/>
            <a:ext cx="10840064" cy="561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b="1" dirty="0"/>
              <a:t>c) Análisis de actores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7870" y="1094813"/>
            <a:ext cx="11380839" cy="5114258"/>
          </a:xfrm>
        </p:spPr>
        <p:txBody>
          <a:bodyPr>
            <a:noAutofit/>
          </a:bodyPr>
          <a:lstStyle/>
          <a:p>
            <a:pPr marL="808038" lvl="1" indent="-407988">
              <a:buFont typeface="Wingdings" pitchFamily="2" charset="2"/>
              <a:buChar char="ü"/>
              <a:defRPr/>
            </a:pPr>
            <a:r>
              <a:rPr lang="es-CL" b="1" dirty="0"/>
              <a:t>Relaciones predominantes:</a:t>
            </a:r>
          </a:p>
          <a:p>
            <a:pPr marL="857250" lvl="2" indent="0">
              <a:buNone/>
              <a:defRPr/>
            </a:pPr>
            <a:r>
              <a:rPr lang="es-CL" b="1" dirty="0"/>
              <a:t>Ej.:</a:t>
            </a:r>
            <a:endParaRPr lang="es-CL" dirty="0"/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s-CL" sz="2400" dirty="0"/>
              <a:t>A Favor</a:t>
            </a:r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s-CL" sz="2400" dirty="0"/>
              <a:t>Indeciso / indiferente</a:t>
            </a:r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s-CL" sz="2400" dirty="0"/>
              <a:t>En contra</a:t>
            </a:r>
          </a:p>
          <a:p>
            <a:pPr marL="1314450" lvl="2" indent="-514350">
              <a:buFont typeface="Wingdings" pitchFamily="2" charset="2"/>
              <a:buChar char="Ø"/>
              <a:defRPr/>
            </a:pPr>
            <a:endParaRPr lang="es-CL" sz="2400" dirty="0"/>
          </a:p>
          <a:p>
            <a:pPr marL="914400" lvl="1" indent="-514350">
              <a:buFont typeface="Wingdings" pitchFamily="2" charset="2"/>
              <a:buChar char="ü"/>
              <a:defRPr/>
            </a:pPr>
            <a:r>
              <a:rPr lang="es-CL" b="1" dirty="0"/>
              <a:t>Poder e influencia (</a:t>
            </a:r>
            <a:r>
              <a:rPr lang="es-CL" dirty="0"/>
              <a:t>limitar o facilitar acciones asociadas al proyecto, problema, conflicto o proceso, a través de sus actuar o influencia):</a:t>
            </a:r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s-CL" sz="2400" dirty="0"/>
              <a:t>Alto</a:t>
            </a:r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s-CL" sz="2400" dirty="0"/>
              <a:t>Medio</a:t>
            </a:r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s-CL" sz="2400" dirty="0"/>
              <a:t>Bajo</a:t>
            </a:r>
            <a:endParaRPr lang="es-CL" dirty="0"/>
          </a:p>
          <a:p>
            <a:pPr marL="514350" indent="-514350">
              <a:buFont typeface="+mj-lt"/>
              <a:buAutoNum type="arabicPeriod" startAt="7"/>
              <a:defRPr/>
            </a:pPr>
            <a:endParaRPr lang="es-CL" sz="2400" dirty="0"/>
          </a:p>
          <a:p>
            <a:pPr marL="514350" indent="-514350">
              <a:buFont typeface="+mj-lt"/>
              <a:buAutoNum type="arabicPeriod" startAt="7"/>
              <a:defRPr/>
            </a:pPr>
            <a:endParaRPr lang="es-CL" sz="2400" dirty="0"/>
          </a:p>
          <a:p>
            <a:pPr marL="514350" indent="-514350">
              <a:buFont typeface="+mj-lt"/>
              <a:buAutoNum type="arabicPeriod" startAt="7"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40381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17642"/>
            <a:ext cx="10515600" cy="7999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b="1" dirty="0"/>
              <a:t>Mapas de actores: Resumen de pasos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384148"/>
            <a:ext cx="10680290" cy="436772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es-CL" sz="2400" b="1" dirty="0"/>
              <a:t> Clasificación de actores</a:t>
            </a:r>
          </a:p>
          <a:p>
            <a:pPr>
              <a:buFont typeface="+mj-lt"/>
              <a:buAutoNum type="arabicPeriod"/>
              <a:defRPr/>
            </a:pPr>
            <a:endParaRPr lang="es-CL" sz="2400" b="1" dirty="0"/>
          </a:p>
          <a:p>
            <a:pPr>
              <a:buFont typeface="+mj-lt"/>
              <a:buAutoNum type="arabicPeriod"/>
              <a:defRPr/>
            </a:pPr>
            <a:r>
              <a:rPr lang="es-CL" sz="2400" b="1" dirty="0"/>
              <a:t> Identificación de intereses y roles de cada actor</a:t>
            </a:r>
          </a:p>
          <a:p>
            <a:pPr>
              <a:buFont typeface="+mj-lt"/>
              <a:buAutoNum type="arabicPeriod"/>
              <a:defRPr/>
            </a:pPr>
            <a:endParaRPr lang="es-CL" sz="2400" b="1" dirty="0"/>
          </a:p>
          <a:p>
            <a:pPr>
              <a:buFont typeface="+mj-lt"/>
              <a:buAutoNum type="arabicPeriod"/>
              <a:defRPr/>
            </a:pPr>
            <a:r>
              <a:rPr lang="es-CL" sz="2400" b="1" dirty="0"/>
              <a:t> Análisis de actores</a:t>
            </a:r>
          </a:p>
          <a:p>
            <a:pPr>
              <a:buFont typeface="+mj-lt"/>
              <a:buAutoNum type="arabicPeriod"/>
              <a:defRPr/>
            </a:pPr>
            <a:endParaRPr lang="es-CL" sz="2400" b="1" dirty="0"/>
          </a:p>
          <a:p>
            <a:pPr>
              <a:buFont typeface="+mj-lt"/>
              <a:buAutoNum type="arabicPeriod"/>
              <a:defRPr/>
            </a:pPr>
            <a:r>
              <a:rPr lang="es-CL" sz="2400" b="1" dirty="0"/>
              <a:t> Elaboración de la matriz del Mapa de Actores</a:t>
            </a:r>
          </a:p>
        </p:txBody>
      </p:sp>
    </p:spTree>
    <p:extLst>
      <p:ext uri="{BB962C8B-B14F-4D97-AF65-F5344CB8AC3E}">
        <p14:creationId xmlns:p14="http://schemas.microsoft.com/office/powerpoint/2010/main" val="3596655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202" y="648929"/>
            <a:ext cx="9577596" cy="899651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_tradnl" altLang="es-CL" b="1" dirty="0"/>
              <a:t>Ejercicio : Mapa de partes interesadas</a:t>
            </a:r>
            <a:br>
              <a:rPr lang="es-ES_tradnl" altLang="es-CL" b="1" dirty="0"/>
            </a:br>
            <a:br>
              <a:rPr lang="es-ES_tradnl" altLang="es-CL" b="1" dirty="0"/>
            </a:br>
            <a:endParaRPr lang="es-ES_tradnl" altLang="es-CL" b="1" i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51502" y="1250434"/>
            <a:ext cx="11668433" cy="488489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400" dirty="0"/>
              <a:t>Formar grupos de 3 o 4 alumnos</a:t>
            </a:r>
          </a:p>
          <a:p>
            <a:pPr>
              <a:buFont typeface="Arial" pitchFamily="34" charset="0"/>
              <a:buChar char="•"/>
              <a:defRPr/>
            </a:pPr>
            <a:endParaRPr lang="es-E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/>
              <a:t>Elegir una empresa (donde trabaje uno o más alumnos del grupo)</a:t>
            </a:r>
          </a:p>
          <a:p>
            <a:pPr>
              <a:buFont typeface="Arial" pitchFamily="34" charset="0"/>
              <a:buChar char="•"/>
              <a:defRPr/>
            </a:pPr>
            <a:endParaRPr lang="es-E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/>
              <a:t>A partir de la información que manejen de la empresa, elaborar un mapa de partes interesadas de ésta</a:t>
            </a:r>
          </a:p>
          <a:p>
            <a:pPr>
              <a:buFont typeface="Arial" pitchFamily="34" charset="0"/>
              <a:buChar char="•"/>
              <a:defRPr/>
            </a:pPr>
            <a:endParaRPr lang="es-E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/>
              <a:t>Usar el formato que se entregará</a:t>
            </a:r>
          </a:p>
          <a:p>
            <a:pPr>
              <a:buFont typeface="Arial" pitchFamily="34" charset="0"/>
              <a:buChar char="•"/>
              <a:defRPr/>
            </a:pPr>
            <a:endParaRPr lang="es-E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s-ES" sz="2400" dirty="0"/>
              <a:t>Tiempo: 20 minutos</a:t>
            </a: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20149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23" y="648929"/>
            <a:ext cx="10766811" cy="899651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_tradnl" altLang="es-CL" b="1" dirty="0"/>
              <a:t>Implementando RS: Desafíos que se encuentran</a:t>
            </a:r>
            <a:br>
              <a:rPr lang="es-ES_tradnl" altLang="es-CL" b="1" dirty="0"/>
            </a:br>
            <a:br>
              <a:rPr lang="es-ES_tradnl" altLang="es-CL" b="1" dirty="0"/>
            </a:br>
            <a:endParaRPr lang="es-ES_tradnl" altLang="es-CL" b="1" i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61783" y="1098754"/>
            <a:ext cx="11668433" cy="4884891"/>
          </a:xfrm>
        </p:spPr>
        <p:txBody>
          <a:bodyPr>
            <a:noAutofit/>
          </a:bodyPr>
          <a:lstStyle/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Distintas visiones e incentivos según las áreas funcionales (muchas veces antagónicos)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ES" sz="18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ES" sz="2400" dirty="0"/>
              <a:t>Alinear </a:t>
            </a:r>
            <a:r>
              <a:rPr lang="es-CL" sz="2400" dirty="0"/>
              <a:t>bajo RS: misión, visión, políticas, reportes, instructivos, contratos, etc.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ES" sz="18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ES" sz="2400" dirty="0"/>
              <a:t> Pueden ser que la gestión existente cubra mucho de lo relevante, pero el enfoque está limitado al de la organización, no al de todas sus partes interesadas</a:t>
            </a:r>
            <a:endParaRPr lang="es-CL" sz="2400" dirty="0"/>
          </a:p>
          <a:p>
            <a:pPr marL="179388" indent="-179388" algn="just">
              <a:spcBef>
                <a:spcPts val="0"/>
              </a:spcBef>
              <a:defRPr/>
            </a:pPr>
            <a:endParaRPr lang="es-CL" sz="18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 Necesidad de empoderamiento en áreas de comunicaciones y/o de RS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CL" sz="18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 Se debe entender y aplicar el compromiso con el desarrollo social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CL" sz="18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 Aplicar </a:t>
            </a:r>
            <a:r>
              <a:rPr lang="es-CL" sz="2400" u="sng" dirty="0"/>
              <a:t>en la práctica</a:t>
            </a:r>
            <a:r>
              <a:rPr lang="es-CL" sz="2400" dirty="0"/>
              <a:t> la responsabilidad en la esfera de influencia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ES" sz="18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ES" sz="2400" dirty="0"/>
              <a:t> El camino “avanzado” puede ser, paradójicamente, un obstáculo</a:t>
            </a:r>
            <a:endParaRPr lang="es-CL" sz="2400" dirty="0"/>
          </a:p>
          <a:p>
            <a:pPr marL="0" indent="0">
              <a:buNone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228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23" y="648929"/>
            <a:ext cx="10766811" cy="899651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_tradnl" altLang="es-CL" b="1" dirty="0"/>
              <a:t>Reflexiones finales</a:t>
            </a:r>
            <a:br>
              <a:rPr lang="es-ES_tradnl" altLang="es-CL" b="1" dirty="0"/>
            </a:br>
            <a:br>
              <a:rPr lang="es-ES_tradnl" altLang="es-CL" b="1" dirty="0"/>
            </a:br>
            <a:endParaRPr lang="es-ES_tradnl" altLang="es-CL" b="1" i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61783" y="1098754"/>
            <a:ext cx="11668433" cy="4884891"/>
          </a:xfrm>
        </p:spPr>
        <p:txBody>
          <a:bodyPr>
            <a:noAutofit/>
          </a:bodyPr>
          <a:lstStyle/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 El verdadero valor estratégico de implementar RS es hacerlo integral pero ponderadamente (“seguro” para la organización)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CL" sz="24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 De ese modo se generarán las confianzas en las partes interesadas y se tendrá evidencia para prevenir riesgos y, si es necesario, hacer frente, a contingencias que se presenten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CL" sz="24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Los desafíos que enfrentan hoy las organizaciones no se limitan a variables aisladas, sino que muchas de ellas son estructurales del país/sociedad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CL" sz="24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 Recordar que la confianza de las partes interesadas es un activo que se construye en tiempos de paz, que se puede girar en tiempos desafiantes</a:t>
            </a:r>
          </a:p>
          <a:p>
            <a:pPr marL="179388" indent="-179388" algn="just">
              <a:spcBef>
                <a:spcPts val="0"/>
              </a:spcBef>
              <a:defRPr/>
            </a:pPr>
            <a:endParaRPr lang="es-CL" sz="2400" dirty="0"/>
          </a:p>
          <a:p>
            <a:pPr marL="179388" indent="-179388" algn="just">
              <a:spcBef>
                <a:spcPts val="0"/>
              </a:spcBef>
              <a:defRPr/>
            </a:pPr>
            <a:r>
              <a:rPr lang="es-CL" sz="2400" dirty="0"/>
              <a:t>La RS está llamada a ser el mejor referente válido para este fin </a:t>
            </a:r>
          </a:p>
          <a:p>
            <a:pPr marL="0" indent="0">
              <a:buNone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721931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5 Grupo"/>
          <p:cNvGrpSpPr>
            <a:grpSpLocks/>
          </p:cNvGrpSpPr>
          <p:nvPr/>
        </p:nvGrpSpPr>
        <p:grpSpPr bwMode="auto">
          <a:xfrm>
            <a:off x="1847850" y="1557338"/>
            <a:ext cx="8420100" cy="4824412"/>
            <a:chOff x="323850" y="1556792"/>
            <a:chExt cx="8420100" cy="4824413"/>
          </a:xfrm>
        </p:grpSpPr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323850" y="1556792"/>
              <a:ext cx="8420100" cy="48244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>
                <a:cs typeface="Arial" charset="0"/>
              </a:endParaRPr>
            </a:p>
          </p:txBody>
        </p:sp>
        <p:pic>
          <p:nvPicPr>
            <p:cNvPr id="62469" name="3 Imagen" descr="Foto LG_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8138" y="1862486"/>
              <a:ext cx="5697537" cy="423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0" name="Rectangle 3"/>
            <p:cNvSpPr>
              <a:spLocks noChangeArrowheads="1"/>
            </p:cNvSpPr>
            <p:nvPr/>
          </p:nvSpPr>
          <p:spPr bwMode="auto">
            <a:xfrm>
              <a:off x="458788" y="1688407"/>
              <a:ext cx="2297112" cy="426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FF6600"/>
                </a:buClr>
                <a:buFont typeface="Times New Roman" pitchFamily="18" charset="0"/>
                <a:buNone/>
              </a:pPr>
              <a:r>
                <a:rPr lang="es-MX" sz="3200" dirty="0"/>
                <a:t>“</a:t>
              </a:r>
              <a:r>
                <a:rPr lang="es-MX" sz="3200" i="1" dirty="0"/>
                <a:t>Las empresas no pueden ser exitosas en sociedades que fracasan</a:t>
              </a:r>
              <a:r>
                <a:rPr lang="es-MX" sz="3200" dirty="0"/>
                <a:t>”</a:t>
              </a:r>
            </a:p>
            <a:p>
              <a:pPr>
                <a:buClr>
                  <a:srgbClr val="FF6600"/>
                </a:buClr>
                <a:buFont typeface="Times New Roman" pitchFamily="18" charset="0"/>
                <a:buNone/>
              </a:pPr>
              <a:endParaRPr lang="es-MX" sz="3200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1656120" y="130637"/>
            <a:ext cx="91691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4400" b="1" i="1" dirty="0">
                <a:latin typeface="+mj-lt"/>
                <a:ea typeface="+mj-ea"/>
                <a:cs typeface="+mj-cs"/>
              </a:rPr>
              <a:t>Debemos tener siempre presente que…</a:t>
            </a:r>
          </a:p>
        </p:txBody>
      </p:sp>
    </p:spTree>
    <p:extLst>
      <p:ext uri="{BB962C8B-B14F-4D97-AF65-F5344CB8AC3E}">
        <p14:creationId xmlns:p14="http://schemas.microsoft.com/office/powerpoint/2010/main" val="636438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581" y="494290"/>
            <a:ext cx="10049164" cy="477837"/>
          </a:xfrm>
        </p:spPr>
        <p:txBody>
          <a:bodyPr>
            <a:noAutofit/>
          </a:bodyPr>
          <a:lstStyle/>
          <a:p>
            <a:r>
              <a:rPr lang="es-ES" sz="2800" b="1" dirty="0"/>
              <a:t>APL ZONA INDUSTRIAL DE LA REINA</a:t>
            </a:r>
            <a:endParaRPr lang="es-CL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5559" y="948893"/>
            <a:ext cx="11406914" cy="365193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Meta  </a:t>
            </a:r>
            <a:r>
              <a:rPr lang="es-ES" sz="2000" dirty="0" err="1"/>
              <a:t>N°</a:t>
            </a:r>
            <a:r>
              <a:rPr lang="es-ES" sz="2000" dirty="0"/>
              <a:t>  5:  Fomentar  la  Responsabilidad  Social  Empresarial  con  la Comunidad  Vecina</a:t>
            </a:r>
            <a:endParaRPr lang="es-CL" sz="2000" dirty="0"/>
          </a:p>
        </p:txBody>
      </p:sp>
      <p:pic>
        <p:nvPicPr>
          <p:cNvPr id="1026" name="Picture 2" descr="light logo">
            <a:extLst>
              <a:ext uri="{FF2B5EF4-FFF2-40B4-BE49-F238E27FC236}">
                <a16:creationId xmlns:a16="http://schemas.microsoft.com/office/drawing/2014/main" id="{68567D94-2354-401B-8DAE-D665D89E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68" y="5744873"/>
            <a:ext cx="31718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58E3F300-E283-4D2F-8153-E44A545C0C91}"/>
              </a:ext>
            </a:extLst>
          </p:cNvPr>
          <p:cNvSpPr txBox="1">
            <a:spLocks/>
          </p:cNvSpPr>
          <p:nvPr/>
        </p:nvSpPr>
        <p:spPr>
          <a:xfrm>
            <a:off x="0" y="2980964"/>
            <a:ext cx="11296073" cy="448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32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057A094-BC02-4D3F-AA8D-067FB44FCB32}"/>
              </a:ext>
            </a:extLst>
          </p:cNvPr>
          <p:cNvGraphicFramePr/>
          <p:nvPr/>
        </p:nvGraphicFramePr>
        <p:xfrm>
          <a:off x="295559" y="2821601"/>
          <a:ext cx="11406914" cy="91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ubtítulo 2">
            <a:extLst>
              <a:ext uri="{FF2B5EF4-FFF2-40B4-BE49-F238E27FC236}">
                <a16:creationId xmlns:a16="http://schemas.microsoft.com/office/drawing/2014/main" id="{BA96B197-8DAD-4AE0-89E3-D378DFE163EA}"/>
              </a:ext>
            </a:extLst>
          </p:cNvPr>
          <p:cNvSpPr txBox="1">
            <a:spLocks/>
          </p:cNvSpPr>
          <p:nvPr/>
        </p:nvSpPr>
        <p:spPr>
          <a:xfrm>
            <a:off x="295559" y="4749475"/>
            <a:ext cx="11406914" cy="55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23 de agosto de 2018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34730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8288"/>
            <a:ext cx="10515600" cy="1110073"/>
          </a:xfrm>
        </p:spPr>
        <p:txBody>
          <a:bodyPr/>
          <a:lstStyle/>
          <a:p>
            <a:pPr algn="ctr"/>
            <a:r>
              <a:rPr lang="es-ES" b="1" dirty="0"/>
              <a:t>Resultado…</a:t>
            </a:r>
            <a:endParaRPr lang="es-CL" b="1" dirty="0"/>
          </a:p>
        </p:txBody>
      </p:sp>
      <p:sp>
        <p:nvSpPr>
          <p:cNvPr id="5" name="Rectángulo 4"/>
          <p:cNvSpPr/>
          <p:nvPr/>
        </p:nvSpPr>
        <p:spPr>
          <a:xfrm>
            <a:off x="189280" y="1063432"/>
            <a:ext cx="767162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 tasa de inversión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Estancamiento en el desarrollo empresarial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 demanda de trabajo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Precarización del empleo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Informalidad…. delincuencia</a:t>
            </a: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625" y="843413"/>
            <a:ext cx="3065777" cy="23923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717" y="3132485"/>
            <a:ext cx="4494724" cy="12417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900" y="5081586"/>
            <a:ext cx="4676000" cy="1544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327" y="4359445"/>
            <a:ext cx="3658215" cy="20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8288"/>
            <a:ext cx="11353800" cy="111007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¿Cómo mejorar la confianza hacia las empresas?</a:t>
            </a:r>
            <a:endParaRPr lang="es-CL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1099779"/>
            <a:ext cx="118405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Tx/>
              <a:buChar char="•"/>
              <a:defRPr/>
            </a:pPr>
            <a:r>
              <a:rPr lang="es-ES" sz="2400" dirty="0">
                <a:cs typeface="Arial" charset="0"/>
              </a:rPr>
              <a:t>H</a:t>
            </a:r>
            <a:r>
              <a:rPr lang="es-ES" sz="2400" dirty="0">
                <a:latin typeface="+mn-lt"/>
                <a:cs typeface="Arial" charset="0"/>
              </a:rPr>
              <a:t>oy no basta con “no causar daño” inmediato</a:t>
            </a:r>
          </a:p>
          <a:p>
            <a:pPr marL="171450" indent="-171450">
              <a:buFontTx/>
              <a:buChar char="•"/>
              <a:defRPr/>
            </a:pPr>
            <a:endParaRPr lang="es-ES" sz="1400" dirty="0">
              <a:latin typeface="+mn-lt"/>
              <a:cs typeface="Arial" charset="0"/>
            </a:endParaRPr>
          </a:p>
          <a:p>
            <a:pPr marL="171450" indent="-171450">
              <a:buFontTx/>
              <a:buChar char="•"/>
              <a:defRPr/>
            </a:pPr>
            <a:r>
              <a:rPr lang="es-ES" sz="2400" dirty="0">
                <a:latin typeface="+mn-lt"/>
                <a:cs typeface="Arial" charset="0"/>
              </a:rPr>
              <a:t> </a:t>
            </a:r>
            <a:r>
              <a:rPr lang="es-ES" sz="2400" dirty="0">
                <a:cs typeface="Arial" charset="0"/>
              </a:rPr>
              <a:t>Se</a:t>
            </a:r>
            <a:r>
              <a:rPr lang="es-ES" sz="2400" dirty="0">
                <a:latin typeface="+mn-lt"/>
                <a:cs typeface="Arial" charset="0"/>
              </a:rPr>
              <a:t> espera que las organizaciones no sólo mitiguen sus impactos sino, también, que sean un real aporte en varios planos</a:t>
            </a:r>
            <a:endParaRPr lang="es-CL" sz="2400" dirty="0">
              <a:latin typeface="+mn-lt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12" y="2595611"/>
            <a:ext cx="47767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Flecha derecha"/>
          <p:cNvSpPr/>
          <p:nvPr/>
        </p:nvSpPr>
        <p:spPr>
          <a:xfrm>
            <a:off x="3947549" y="6484986"/>
            <a:ext cx="15113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11" name="8 CuadroTexto"/>
          <p:cNvSpPr txBox="1"/>
          <p:nvPr/>
        </p:nvSpPr>
        <p:spPr>
          <a:xfrm>
            <a:off x="5603411" y="6382939"/>
            <a:ext cx="252028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s-ES" sz="2400" b="1" dirty="0">
                <a:ln/>
                <a:solidFill>
                  <a:srgbClr val="00B050"/>
                </a:solidFill>
                <a:latin typeface="Arial" charset="0"/>
                <a:cs typeface="Arial" charset="0"/>
              </a:rPr>
              <a:t>Sostenibilidad</a:t>
            </a:r>
            <a:endParaRPr lang="es-CL" sz="2400" b="1" dirty="0">
              <a:ln/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834" y="248632"/>
            <a:ext cx="8229600" cy="7064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CL" b="1" dirty="0"/>
              <a:t>Desarrollo Sostenible y RS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8710" y="1658213"/>
            <a:ext cx="114594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Tx/>
              <a:buChar char="•"/>
              <a:defRPr/>
            </a:pPr>
            <a:endParaRPr lang="es-CL" sz="2400" dirty="0">
              <a:cs typeface="Arial" charset="0"/>
            </a:endParaRPr>
          </a:p>
          <a:p>
            <a:pPr marL="171450" indent="-171450">
              <a:buFontTx/>
              <a:buChar char="•"/>
              <a:defRPr/>
            </a:pPr>
            <a:r>
              <a:rPr lang="es-CL" sz="2400" dirty="0">
                <a:cs typeface="Arial" charset="0"/>
              </a:rPr>
              <a:t>En el desarrollo sostenible se satisfacen las necesidades económicas, sociales, de diversidad cultural y de un medio ambiente sano de la actual generación, sin poner en riesgo la satisfacción de las mismas a las generaciones futuras</a:t>
            </a:r>
          </a:p>
          <a:p>
            <a:pPr marL="171450" indent="-171450">
              <a:defRPr/>
            </a:pPr>
            <a:endParaRPr lang="es-ES" sz="2400" dirty="0">
              <a:cs typeface="Arial" charset="0"/>
            </a:endParaRPr>
          </a:p>
          <a:p>
            <a:pPr marL="171450" indent="-171450">
              <a:buFontTx/>
              <a:buChar char="•"/>
              <a:defRPr/>
            </a:pPr>
            <a:r>
              <a:rPr lang="es-ES" sz="2400" dirty="0">
                <a:cs typeface="Arial" charset="0"/>
              </a:rPr>
              <a:t>La </a:t>
            </a:r>
            <a:r>
              <a:rPr lang="es-ES" sz="2400" i="1" dirty="0">
                <a:cs typeface="Arial" charset="0"/>
              </a:rPr>
              <a:t>responsabilidad social*</a:t>
            </a:r>
            <a:r>
              <a:rPr lang="es-ES" sz="2400" dirty="0">
                <a:cs typeface="Arial" charset="0"/>
              </a:rPr>
              <a:t> (RS) propone un camino práctico para avanzar al desarrollo sostenible </a:t>
            </a:r>
            <a:endParaRPr lang="es-CL" sz="2400" dirty="0">
              <a:cs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434389" y="6237289"/>
            <a:ext cx="1838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1400" i="1" dirty="0">
                <a:cs typeface="Arial" charset="0"/>
              </a:rPr>
              <a:t>* </a:t>
            </a:r>
            <a:r>
              <a:rPr lang="es-ES" sz="1200" i="1" dirty="0">
                <a:cs typeface="Arial" charset="0"/>
              </a:rPr>
              <a:t>se definirá más adelante</a:t>
            </a:r>
            <a:endParaRPr lang="es-CL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9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b="1" dirty="0"/>
              <a:t>Hitos en la historia de la 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50" y="981076"/>
            <a:ext cx="11629153" cy="55819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altLang="es-CL" sz="2400" b="1" dirty="0"/>
              <a:t>0) Orígenes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" altLang="es-CL" sz="2200" b="1" dirty="0"/>
          </a:p>
          <a:p>
            <a:pPr marL="360363" lvl="1" indent="-276225">
              <a:lnSpc>
                <a:spcPct val="80000"/>
              </a:lnSpc>
            </a:pPr>
            <a:r>
              <a:rPr lang="es-ES" altLang="es-CL" dirty="0"/>
              <a:t>Movimientos de reivindicación social producto de la revolución industrial (fines del siglo XVIII y comienzos del XIX)</a:t>
            </a:r>
          </a:p>
          <a:p>
            <a:pPr marL="360363" lvl="1" indent="-276225">
              <a:lnSpc>
                <a:spcPct val="80000"/>
              </a:lnSpc>
            </a:pPr>
            <a:endParaRPr lang="es-CL" altLang="es-CL" dirty="0"/>
          </a:p>
          <a:p>
            <a:pPr marL="360363" lvl="1" indent="-276225">
              <a:lnSpc>
                <a:spcPct val="80000"/>
              </a:lnSpc>
            </a:pPr>
            <a:r>
              <a:rPr lang="es-ES" altLang="es-CL" dirty="0"/>
              <a:t>En las primeras décadas del siglo XX se originan acciones filantrópicas, varias de ellas asociadas al ámbito de la empresa (Gran Depresión)</a:t>
            </a:r>
          </a:p>
          <a:p>
            <a:pPr marL="360363" lvl="1" indent="-276225">
              <a:lnSpc>
                <a:spcPct val="80000"/>
              </a:lnSpc>
            </a:pPr>
            <a:endParaRPr lang="es-ES" altLang="es-CL" dirty="0"/>
          </a:p>
          <a:p>
            <a:pPr marL="360363" lvl="1" indent="-276225">
              <a:lnSpc>
                <a:spcPct val="80000"/>
              </a:lnSpc>
            </a:pPr>
            <a:r>
              <a:rPr lang="es-ES" altLang="es-CL" dirty="0"/>
              <a:t>Tras la segunda guerra mundial se intensifica la tendencia. En 1944 se suscribe la Declaración de Filadelfia de la OIT y luego varios convenios derivados: sindicalización y negociación colectiva (1949), salud y seguridad de los trabajadores (1953), salario mínimo (1970), etc.</a:t>
            </a:r>
          </a:p>
          <a:p>
            <a:pPr marL="360363" lvl="1" indent="-276225">
              <a:lnSpc>
                <a:spcPct val="80000"/>
              </a:lnSpc>
            </a:pPr>
            <a:endParaRPr lang="es-ES" altLang="es-CL" sz="2000" dirty="0"/>
          </a:p>
          <a:p>
            <a:pPr marL="360363" lvl="1" indent="-276225">
              <a:lnSpc>
                <a:spcPct val="80000"/>
              </a:lnSpc>
            </a:pPr>
            <a:endParaRPr lang="en-US" altLang="es-CL" sz="2000" dirty="0"/>
          </a:p>
        </p:txBody>
      </p:sp>
    </p:spTree>
    <p:extLst>
      <p:ext uri="{BB962C8B-B14F-4D97-AF65-F5344CB8AC3E}">
        <p14:creationId xmlns:p14="http://schemas.microsoft.com/office/powerpoint/2010/main" val="255720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L" b="1" dirty="0"/>
              <a:t>Hitos en la historia de la 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5" y="981075"/>
            <a:ext cx="11547986" cy="52427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altLang="es-CL" sz="2400" b="1" dirty="0"/>
              <a:t>0) Orígenes</a:t>
            </a:r>
            <a:r>
              <a:rPr lang="es-ES" altLang="es-CL" sz="2400" b="1" i="1" dirty="0"/>
              <a:t> </a:t>
            </a:r>
            <a:r>
              <a:rPr lang="es-ES" altLang="es-CL" sz="2000" b="1" i="1" dirty="0"/>
              <a:t>(cont.)</a:t>
            </a:r>
            <a:endParaRPr lang="es-ES" altLang="es-CL" sz="2400" b="1" dirty="0"/>
          </a:p>
          <a:p>
            <a:pPr marL="360363" lvl="1" indent="-276225">
              <a:lnSpc>
                <a:spcPct val="80000"/>
              </a:lnSpc>
              <a:buNone/>
            </a:pPr>
            <a:endParaRPr lang="es-ES" altLang="es-CL" sz="2000" dirty="0"/>
          </a:p>
          <a:p>
            <a:pPr marL="360363" lvl="1" indent="-276225">
              <a:lnSpc>
                <a:spcPct val="80000"/>
              </a:lnSpc>
            </a:pPr>
            <a:r>
              <a:rPr lang="es-ES" altLang="es-CL" dirty="0"/>
              <a:t>Declaración Universal de los DDHH (1948)</a:t>
            </a:r>
          </a:p>
          <a:p>
            <a:pPr marL="360363" lvl="1" indent="-276225">
              <a:lnSpc>
                <a:spcPct val="80000"/>
              </a:lnSpc>
            </a:pPr>
            <a:endParaRPr lang="es-ES" altLang="es-CL" dirty="0"/>
          </a:p>
          <a:p>
            <a:pPr marL="360363" lvl="1" indent="-276225">
              <a:lnSpc>
                <a:spcPct val="80000"/>
              </a:lnSpc>
            </a:pPr>
            <a:r>
              <a:rPr lang="es-ES" altLang="es-CL" dirty="0"/>
              <a:t>En los años 50 surge la primera oleada de pensadores de la RSE</a:t>
            </a:r>
          </a:p>
          <a:p>
            <a:pPr marL="360363" lvl="1" indent="-276225">
              <a:lnSpc>
                <a:spcPct val="80000"/>
              </a:lnSpc>
            </a:pPr>
            <a:endParaRPr lang="es-ES" altLang="es-CL" dirty="0"/>
          </a:p>
          <a:p>
            <a:pPr marL="360363" lvl="1" indent="-276225">
              <a:lnSpc>
                <a:spcPct val="80000"/>
              </a:lnSpc>
            </a:pPr>
            <a:r>
              <a:rPr lang="es-ES" altLang="es-CL" dirty="0"/>
              <a:t>Tensiones sociales, raciales y generacionales a fines de los 60 en el mundo desarrollado desencadenaron La Declaración del Comité para Desarrollo Económico de UN sobre la RSE en 1971</a:t>
            </a:r>
          </a:p>
          <a:p>
            <a:pPr marL="360363" lvl="1" indent="-276225">
              <a:lnSpc>
                <a:spcPct val="80000"/>
              </a:lnSpc>
            </a:pPr>
            <a:endParaRPr lang="es-ES" altLang="es-CL" dirty="0"/>
          </a:p>
          <a:p>
            <a:pPr marL="360363" lvl="1" indent="-276225">
              <a:lnSpc>
                <a:spcPct val="80000"/>
              </a:lnSpc>
            </a:pPr>
            <a:r>
              <a:rPr lang="es-ES" altLang="es-CL" dirty="0"/>
              <a:t>A mediados de los 80 surge el concepto de “</a:t>
            </a:r>
            <a:r>
              <a:rPr lang="es-ES" altLang="es-CL" dirty="0" err="1"/>
              <a:t>stakeholder</a:t>
            </a:r>
            <a:r>
              <a:rPr lang="es-ES" altLang="es-CL" dirty="0"/>
              <a:t>”, considerando primero a “todas las personas y grupos necesarios para que funcione la empresa”, que evoluciona a “toda persona o grupo que afecta, o puede ser afectado, por la operación de la empresa” </a:t>
            </a:r>
          </a:p>
          <a:p>
            <a:pPr marL="360363" lvl="1" indent="-276225">
              <a:lnSpc>
                <a:spcPct val="80000"/>
              </a:lnSpc>
            </a:pPr>
            <a:endParaRPr lang="en-US" altLang="es-CL" sz="2000" dirty="0"/>
          </a:p>
        </p:txBody>
      </p:sp>
    </p:spTree>
    <p:extLst>
      <p:ext uri="{BB962C8B-B14F-4D97-AF65-F5344CB8AC3E}">
        <p14:creationId xmlns:p14="http://schemas.microsoft.com/office/powerpoint/2010/main" val="90171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7064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CL" b="1" dirty="0"/>
              <a:t>Hitos en la historia de la RS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895351"/>
            <a:ext cx="11407928" cy="5549694"/>
          </a:xfrm>
        </p:spPr>
        <p:txBody>
          <a:bodyPr rtlCol="0">
            <a:normAutofit fontScale="925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s-ES" sz="2600" b="1" dirty="0"/>
              <a:t>1) Directrices OCDE para empresas multinacionales</a:t>
            </a:r>
          </a:p>
          <a:p>
            <a:pPr>
              <a:lnSpc>
                <a:spcPct val="80000"/>
              </a:lnSpc>
              <a:buNone/>
              <a:defRPr/>
            </a:pPr>
            <a:endParaRPr lang="es-ES" sz="2200" b="1" dirty="0"/>
          </a:p>
          <a:p>
            <a:pPr marL="360363" lvl="1" indent="-276225">
              <a:lnSpc>
                <a:spcPct val="100000"/>
              </a:lnSpc>
              <a:defRPr/>
            </a:pPr>
            <a:r>
              <a:rPr lang="es-CL" sz="2600" dirty="0"/>
              <a:t>Recomendaciones de principios y políticas sobre responsabilidad social empresarial</a:t>
            </a:r>
          </a:p>
          <a:p>
            <a:pPr marL="360363" lvl="1" indent="-276225">
              <a:lnSpc>
                <a:spcPct val="100000"/>
              </a:lnSpc>
              <a:defRPr/>
            </a:pPr>
            <a:endParaRPr lang="es-CL" sz="2600" dirty="0"/>
          </a:p>
          <a:p>
            <a:pPr marL="360363" lvl="1" indent="-276225">
              <a:lnSpc>
                <a:spcPct val="100000"/>
              </a:lnSpc>
              <a:defRPr/>
            </a:pPr>
            <a:r>
              <a:rPr lang="es-CL" sz="2600" dirty="0"/>
              <a:t>Declaración sobre Inversión Internacional y Empresas Multinacionales (OCDE, 1976)</a:t>
            </a:r>
          </a:p>
          <a:p>
            <a:pPr marL="360363" lvl="1" indent="-276225">
              <a:lnSpc>
                <a:spcPct val="80000"/>
              </a:lnSpc>
              <a:defRPr/>
            </a:pPr>
            <a:endParaRPr lang="es-ES" sz="2200" dirty="0"/>
          </a:p>
          <a:p>
            <a:pPr marL="360363" lvl="1" indent="-276225">
              <a:lnSpc>
                <a:spcPct val="80000"/>
              </a:lnSpc>
              <a:defRPr/>
            </a:pPr>
            <a:r>
              <a:rPr lang="es-ES" sz="2600" dirty="0"/>
              <a:t>Áreas que cubre:</a:t>
            </a:r>
          </a:p>
          <a:p>
            <a:pPr marL="360363" lvl="1" indent="-276225">
              <a:lnSpc>
                <a:spcPct val="80000"/>
              </a:lnSpc>
              <a:defRPr/>
            </a:pPr>
            <a:endParaRPr lang="es-ES" sz="1300" dirty="0"/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Derechos Humanos</a:t>
            </a:r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Empleo y Relaciones Laborales</a:t>
            </a:r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Medio ambiente</a:t>
            </a:r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Lucha contra la corrupción, solicitud de soborno y extorsión</a:t>
            </a:r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Intereses de los Consumidores</a:t>
            </a:r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Ciencia y Tecnología</a:t>
            </a:r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Competencia</a:t>
            </a:r>
          </a:p>
          <a:p>
            <a:pPr marL="760413" lvl="2" indent="-276225">
              <a:lnSpc>
                <a:spcPct val="80000"/>
              </a:lnSpc>
              <a:defRPr/>
            </a:pPr>
            <a:r>
              <a:rPr lang="es-CL" sz="1900" dirty="0"/>
              <a:t>Tributación</a:t>
            </a:r>
          </a:p>
          <a:p>
            <a:pPr marL="360363" lvl="1" indent="-276225">
              <a:lnSpc>
                <a:spcPct val="80000"/>
              </a:lnSpc>
              <a:defRPr/>
            </a:pPr>
            <a:endParaRPr lang="es-ES" sz="2000" dirty="0"/>
          </a:p>
          <a:p>
            <a:pPr marL="360363" lvl="1" indent="-276225">
              <a:lnSpc>
                <a:spcPct val="80000"/>
              </a:lnSpc>
              <a:defRPr/>
            </a:pPr>
            <a:endParaRPr lang="en-US" sz="2000" dirty="0"/>
          </a:p>
        </p:txBody>
      </p:sp>
      <p:pic>
        <p:nvPicPr>
          <p:cNvPr id="14340" name="Picture 2" descr="http://www.oecd.org/media/oecdorg/directorates/directorateforfinancialandenterpriseaffairs/48807326MNE%20Guidelines%20Cover%20ENG-150x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7" y="3667280"/>
            <a:ext cx="2160588" cy="2735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12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2322</Words>
  <Application>Microsoft Office PowerPoint</Application>
  <PresentationFormat>Panorámica</PresentationFormat>
  <Paragraphs>304</Paragraphs>
  <Slides>36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Trebuchet MS</vt:lpstr>
      <vt:lpstr>Wingdings</vt:lpstr>
      <vt:lpstr>Tema de Office</vt:lpstr>
      <vt:lpstr>APL ZONA INDUSTRIAL DE LA REINA</vt:lpstr>
      <vt:lpstr>En los últimos años….</vt:lpstr>
      <vt:lpstr>Respuesta…</vt:lpstr>
      <vt:lpstr>Resultado…</vt:lpstr>
      <vt:lpstr>¿Cómo mejorar la confianza hacia las empresas?</vt:lpstr>
      <vt:lpstr>Desarrollo Sostenible y RS</vt:lpstr>
      <vt:lpstr>Hitos en la historia de la RS</vt:lpstr>
      <vt:lpstr>Hitos en la historia de la RS</vt:lpstr>
      <vt:lpstr>Hitos en la historia de la RS</vt:lpstr>
      <vt:lpstr>Hitos en la historia de la RS</vt:lpstr>
      <vt:lpstr>Hitos en la historia de la RS</vt:lpstr>
      <vt:lpstr>Responsabilidad Social: Definiciones</vt:lpstr>
      <vt:lpstr>Presentación de PowerPoint</vt:lpstr>
      <vt:lpstr>Sistematización de la Responsabilidad Social</vt:lpstr>
      <vt:lpstr>Estándar internacional en RS: ISO 26000</vt:lpstr>
      <vt:lpstr>Definición de RS según ISO 26000 </vt:lpstr>
      <vt:lpstr>Entendiendo la Responsabilidad Social</vt:lpstr>
      <vt:lpstr>¿Qué NO es RS?</vt:lpstr>
      <vt:lpstr>Principios de la RS según ISO 26000</vt:lpstr>
      <vt:lpstr>Materias fundamentales de RS según ISO 26000</vt:lpstr>
      <vt:lpstr>Parte Interesada</vt:lpstr>
      <vt:lpstr>Parte Interesada</vt:lpstr>
      <vt:lpstr>¿Para qué sirve relacionarse con las PI?</vt:lpstr>
      <vt:lpstr> Mapas de actores </vt:lpstr>
      <vt:lpstr> Mapas de actores </vt:lpstr>
      <vt:lpstr> ¿Para qué sirven los mapas de actores? </vt:lpstr>
      <vt:lpstr>a) Clasificación de actores</vt:lpstr>
      <vt:lpstr>b) Identificación de intereses y roles</vt:lpstr>
      <vt:lpstr>Presentación de PowerPoint</vt:lpstr>
      <vt:lpstr>c) Análisis de actores</vt:lpstr>
      <vt:lpstr>Mapas de actores: Resumen de pasos</vt:lpstr>
      <vt:lpstr>Ejercicio : Mapa de partes interesadas  </vt:lpstr>
      <vt:lpstr>Implementando RS: Desafíos que se encuentran  </vt:lpstr>
      <vt:lpstr>Reflexiones finales  </vt:lpstr>
      <vt:lpstr>Presentación de PowerPoint</vt:lpstr>
      <vt:lpstr>APL ZONA INDUSTRIAL DE LA REINA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pkm</dc:creator>
  <cp:lastModifiedBy>Patricio Kurte Marinovic</cp:lastModifiedBy>
  <cp:revision>38</cp:revision>
  <cp:lastPrinted>2018-08-21T16:35:50Z</cp:lastPrinted>
  <dcterms:created xsi:type="dcterms:W3CDTF">2017-06-07T14:31:23Z</dcterms:created>
  <dcterms:modified xsi:type="dcterms:W3CDTF">2018-08-21T16:40:16Z</dcterms:modified>
</cp:coreProperties>
</file>