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 id="2147483672" r:id="rId2"/>
    <p:sldMasterId id="2147483684" r:id="rId3"/>
    <p:sldMasterId id="2147483708" r:id="rId4"/>
    <p:sldMasterId id="2147483720" r:id="rId5"/>
    <p:sldMasterId id="2147483732" r:id="rId6"/>
    <p:sldMasterId id="2147483744" r:id="rId7"/>
  </p:sldMasterIdLst>
  <p:notesMasterIdLst>
    <p:notesMasterId r:id="rId36"/>
  </p:notesMasterIdLst>
  <p:sldIdLst>
    <p:sldId id="256" r:id="rId8"/>
    <p:sldId id="392" r:id="rId9"/>
    <p:sldId id="402" r:id="rId10"/>
    <p:sldId id="403" r:id="rId11"/>
    <p:sldId id="404" r:id="rId12"/>
    <p:sldId id="405" r:id="rId13"/>
    <p:sldId id="406" r:id="rId14"/>
    <p:sldId id="407" r:id="rId15"/>
    <p:sldId id="408" r:id="rId16"/>
    <p:sldId id="409" r:id="rId17"/>
    <p:sldId id="393" r:id="rId18"/>
    <p:sldId id="394" r:id="rId19"/>
    <p:sldId id="395" r:id="rId20"/>
    <p:sldId id="396" r:id="rId21"/>
    <p:sldId id="397" r:id="rId22"/>
    <p:sldId id="398" r:id="rId23"/>
    <p:sldId id="399" r:id="rId24"/>
    <p:sldId id="410" r:id="rId25"/>
    <p:sldId id="411" r:id="rId26"/>
    <p:sldId id="412" r:id="rId27"/>
    <p:sldId id="258" r:id="rId28"/>
    <p:sldId id="370" r:id="rId29"/>
    <p:sldId id="385" r:id="rId30"/>
    <p:sldId id="382" r:id="rId31"/>
    <p:sldId id="389" r:id="rId32"/>
    <p:sldId id="390" r:id="rId33"/>
    <p:sldId id="387" r:id="rId34"/>
    <p:sldId id="391" r:id="rId35"/>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0066"/>
    <a:srgbClr val="356A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3" autoAdjust="0"/>
    <p:restoredTop sz="94622" autoAdjust="0"/>
  </p:normalViewPr>
  <p:slideViewPr>
    <p:cSldViewPr>
      <p:cViewPr>
        <p:scale>
          <a:sx n="80" d="100"/>
          <a:sy n="80" d="100"/>
        </p:scale>
        <p:origin x="-1578" y="-240"/>
      </p:cViewPr>
      <p:guideLst>
        <p:guide orient="horz" pos="2160"/>
        <p:guide pos="2880"/>
      </p:guideLst>
    </p:cSldViewPr>
  </p:slideViewPr>
  <p:outlineViewPr>
    <p:cViewPr>
      <p:scale>
        <a:sx n="33" d="100"/>
        <a:sy n="33" d="100"/>
      </p:scale>
      <p:origin x="0" y="48840"/>
    </p:cViewPr>
  </p:outlineViewPr>
  <p:notesTextViewPr>
    <p:cViewPr>
      <p:scale>
        <a:sx n="1" d="1"/>
        <a:sy n="1" d="1"/>
      </p:scale>
      <p:origin x="0" y="0"/>
    </p:cViewPr>
  </p:notesTextViewPr>
  <p:sorterViewPr>
    <p:cViewPr>
      <p:scale>
        <a:sx n="100" d="100"/>
        <a:sy n="100" d="100"/>
      </p:scale>
      <p:origin x="0" y="91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125" Type="http://schemas.microsoft.com/office/2015/10/relationships/revisionInfo" Target="revisionInfo.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C1CC62-E804-4BD2-BA20-BB7EF2D112A6}" type="datetimeFigureOut">
              <a:rPr lang="es-CL" smtClean="0"/>
              <a:pPr/>
              <a:t>23-08-2018</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885BDB-4C0C-4A59-AD1D-48EC393EF554}" type="slidenum">
              <a:rPr lang="es-CL" smtClean="0"/>
              <a:pPr/>
              <a:t>‹Nº›</a:t>
            </a:fld>
            <a:endParaRPr lang="es-CL"/>
          </a:p>
        </p:txBody>
      </p:sp>
    </p:spTree>
    <p:extLst>
      <p:ext uri="{BB962C8B-B14F-4D97-AF65-F5344CB8AC3E}">
        <p14:creationId xmlns:p14="http://schemas.microsoft.com/office/powerpoint/2010/main" val="3637506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41023B3F-6C41-4870-873C-8D427B4C4C3A}" type="datetime1">
              <a:rPr lang="es-CL" smtClean="0"/>
              <a:pPr/>
              <a:t>23-08-2018</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C5FB718C-3523-4C7F-AD13-F74740A2B213}" type="slidenum">
              <a:rPr lang="es-CL" smtClean="0"/>
              <a:pPr/>
              <a:t>‹Nº›</a:t>
            </a:fld>
            <a:endParaRPr lang="es-CL"/>
          </a:p>
        </p:txBody>
      </p:sp>
    </p:spTree>
    <p:extLst>
      <p:ext uri="{BB962C8B-B14F-4D97-AF65-F5344CB8AC3E}">
        <p14:creationId xmlns:p14="http://schemas.microsoft.com/office/powerpoint/2010/main" val="532436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FF85C95E-1915-4EFA-B933-6FF5AFDED36D}" type="datetime1">
              <a:rPr lang="es-CL" smtClean="0"/>
              <a:pPr/>
              <a:t>23-08-2018</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C5FB718C-3523-4C7F-AD13-F74740A2B213}" type="slidenum">
              <a:rPr lang="es-CL" smtClean="0"/>
              <a:pPr/>
              <a:t>‹Nº›</a:t>
            </a:fld>
            <a:endParaRPr lang="es-CL"/>
          </a:p>
        </p:txBody>
      </p:sp>
    </p:spTree>
    <p:extLst>
      <p:ext uri="{BB962C8B-B14F-4D97-AF65-F5344CB8AC3E}">
        <p14:creationId xmlns:p14="http://schemas.microsoft.com/office/powerpoint/2010/main" val="3743331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69DA13C2-6BA1-4615-976B-B60B37B91F2C}" type="datetime1">
              <a:rPr lang="es-CL" smtClean="0"/>
              <a:pPr/>
              <a:t>23-08-2018</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C5FB718C-3523-4C7F-AD13-F74740A2B213}" type="slidenum">
              <a:rPr lang="es-CL" smtClean="0"/>
              <a:pPr/>
              <a:t>‹Nº›</a:t>
            </a:fld>
            <a:endParaRPr lang="es-CL"/>
          </a:p>
        </p:txBody>
      </p:sp>
    </p:spTree>
    <p:extLst>
      <p:ext uri="{BB962C8B-B14F-4D97-AF65-F5344CB8AC3E}">
        <p14:creationId xmlns:p14="http://schemas.microsoft.com/office/powerpoint/2010/main" val="2040104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41023B3F-6C41-4870-873C-8D427B4C4C3A}" type="datetime1">
              <a:rPr lang="es-CL" smtClean="0">
                <a:solidFill>
                  <a:prstClr val="black">
                    <a:tint val="75000"/>
                  </a:prstClr>
                </a:solidFill>
              </a:rPr>
              <a:pPr/>
              <a:t>23-08-2018</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960182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89134DF2-35F6-49FB-A38D-462F9929411D}" type="datetime1">
              <a:rPr lang="es-CL" smtClean="0">
                <a:solidFill>
                  <a:prstClr val="black">
                    <a:tint val="75000"/>
                  </a:prstClr>
                </a:solidFill>
              </a:rPr>
              <a:pPr/>
              <a:t>23-08-2018</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160542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C2DA4BE-ECEA-4E06-9768-7D5ABFA1D210}" type="datetime1">
              <a:rPr lang="es-CL" smtClean="0">
                <a:solidFill>
                  <a:prstClr val="black">
                    <a:tint val="75000"/>
                  </a:prstClr>
                </a:solidFill>
              </a:rPr>
              <a:pPr/>
              <a:t>23-08-2018</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916154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4DE66486-6E76-4498-BD82-F9969CBBDEC5}" type="datetime1">
              <a:rPr lang="es-CL" smtClean="0">
                <a:solidFill>
                  <a:prstClr val="black">
                    <a:tint val="75000"/>
                  </a:prstClr>
                </a:solidFill>
              </a:rPr>
              <a:pPr/>
              <a:t>23-08-2018</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78770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2B78535B-0C50-4844-9768-6AF4C63D9519}" type="datetime1">
              <a:rPr lang="es-CL" smtClean="0">
                <a:solidFill>
                  <a:prstClr val="black">
                    <a:tint val="75000"/>
                  </a:prstClr>
                </a:solidFill>
              </a:rPr>
              <a:pPr/>
              <a:t>23-08-2018</a:t>
            </a:fld>
            <a:endParaRPr lang="es-CL">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L">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464525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05661562-4A33-4248-88FE-4A6A01E3AB80}" type="datetime1">
              <a:rPr lang="es-CL" smtClean="0">
                <a:solidFill>
                  <a:prstClr val="black">
                    <a:tint val="75000"/>
                  </a:prstClr>
                </a:solidFill>
              </a:rPr>
              <a:pPr/>
              <a:t>23-08-2018</a:t>
            </a:fld>
            <a:endParaRPr lang="es-CL">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L">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19648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F4FFA66-0EFF-4B48-9A10-487868DAFA8C}" type="datetime1">
              <a:rPr lang="es-CL" smtClean="0">
                <a:solidFill>
                  <a:prstClr val="black">
                    <a:tint val="75000"/>
                  </a:prstClr>
                </a:solidFill>
              </a:rPr>
              <a:pPr/>
              <a:t>23-08-2018</a:t>
            </a:fld>
            <a:endParaRPr lang="es-CL">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L">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443556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26401CD-D1BF-427A-BB83-939BDD5DB04A}" type="datetime1">
              <a:rPr lang="es-CL" smtClean="0">
                <a:solidFill>
                  <a:prstClr val="black">
                    <a:tint val="75000"/>
                  </a:prstClr>
                </a:solidFill>
              </a:rPr>
              <a:pPr/>
              <a:t>23-08-2018</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426146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89134DF2-35F6-49FB-A38D-462F9929411D}" type="datetime1">
              <a:rPr lang="es-CL" smtClean="0"/>
              <a:pPr/>
              <a:t>23-08-2018</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C5FB718C-3523-4C7F-AD13-F74740A2B213}" type="slidenum">
              <a:rPr lang="es-CL" smtClean="0"/>
              <a:pPr/>
              <a:t>‹Nº›</a:t>
            </a:fld>
            <a:endParaRPr lang="es-CL"/>
          </a:p>
        </p:txBody>
      </p:sp>
    </p:spTree>
    <p:extLst>
      <p:ext uri="{BB962C8B-B14F-4D97-AF65-F5344CB8AC3E}">
        <p14:creationId xmlns:p14="http://schemas.microsoft.com/office/powerpoint/2010/main" val="1550105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5463004-DC31-49D7-80DF-1CE0483F8A24}" type="datetime1">
              <a:rPr lang="es-CL" smtClean="0">
                <a:solidFill>
                  <a:prstClr val="black">
                    <a:tint val="75000"/>
                  </a:prstClr>
                </a:solidFill>
              </a:rPr>
              <a:pPr/>
              <a:t>23-08-2018</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087664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FF85C95E-1915-4EFA-B933-6FF5AFDED36D}" type="datetime1">
              <a:rPr lang="es-CL" smtClean="0">
                <a:solidFill>
                  <a:prstClr val="black">
                    <a:tint val="75000"/>
                  </a:prstClr>
                </a:solidFill>
              </a:rPr>
              <a:pPr/>
              <a:t>23-08-2018</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804476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69DA13C2-6BA1-4615-976B-B60B37B91F2C}" type="datetime1">
              <a:rPr lang="es-CL" smtClean="0">
                <a:solidFill>
                  <a:prstClr val="black">
                    <a:tint val="75000"/>
                  </a:prstClr>
                </a:solidFill>
              </a:rPr>
              <a:pPr/>
              <a:t>23-08-2018</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9889804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41023B3F-6C41-4870-873C-8D427B4C4C3A}" type="datetime1">
              <a:rPr lang="es-CL" smtClean="0">
                <a:solidFill>
                  <a:prstClr val="black">
                    <a:tint val="75000"/>
                  </a:prstClr>
                </a:solidFill>
              </a:rPr>
              <a:pPr/>
              <a:t>23-08-2018</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9367802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89134DF2-35F6-49FB-A38D-462F9929411D}" type="datetime1">
              <a:rPr lang="es-CL" smtClean="0">
                <a:solidFill>
                  <a:prstClr val="black">
                    <a:tint val="75000"/>
                  </a:prstClr>
                </a:solidFill>
              </a:rPr>
              <a:pPr/>
              <a:t>23-08-2018</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79189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C2DA4BE-ECEA-4E06-9768-7D5ABFA1D210}" type="datetime1">
              <a:rPr lang="es-CL" smtClean="0">
                <a:solidFill>
                  <a:prstClr val="black">
                    <a:tint val="75000"/>
                  </a:prstClr>
                </a:solidFill>
              </a:rPr>
              <a:pPr/>
              <a:t>23-08-2018</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239654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4DE66486-6E76-4498-BD82-F9969CBBDEC5}" type="datetime1">
              <a:rPr lang="es-CL" smtClean="0">
                <a:solidFill>
                  <a:prstClr val="black">
                    <a:tint val="75000"/>
                  </a:prstClr>
                </a:solidFill>
              </a:rPr>
              <a:pPr/>
              <a:t>23-08-2018</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7005852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2B78535B-0C50-4844-9768-6AF4C63D9519}" type="datetime1">
              <a:rPr lang="es-CL" smtClean="0">
                <a:solidFill>
                  <a:prstClr val="black">
                    <a:tint val="75000"/>
                  </a:prstClr>
                </a:solidFill>
              </a:rPr>
              <a:pPr/>
              <a:t>23-08-2018</a:t>
            </a:fld>
            <a:endParaRPr lang="es-CL">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L">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8207009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05661562-4A33-4248-88FE-4A6A01E3AB80}" type="datetime1">
              <a:rPr lang="es-CL" smtClean="0">
                <a:solidFill>
                  <a:prstClr val="black">
                    <a:tint val="75000"/>
                  </a:prstClr>
                </a:solidFill>
              </a:rPr>
              <a:pPr/>
              <a:t>23-08-2018</a:t>
            </a:fld>
            <a:endParaRPr lang="es-CL">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L">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6953274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F4FFA66-0EFF-4B48-9A10-487868DAFA8C}" type="datetime1">
              <a:rPr lang="es-CL" smtClean="0">
                <a:solidFill>
                  <a:prstClr val="black">
                    <a:tint val="75000"/>
                  </a:prstClr>
                </a:solidFill>
              </a:rPr>
              <a:pPr/>
              <a:t>23-08-2018</a:t>
            </a:fld>
            <a:endParaRPr lang="es-CL">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L">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891300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C2DA4BE-ECEA-4E06-9768-7D5ABFA1D210}" type="datetime1">
              <a:rPr lang="es-CL" smtClean="0"/>
              <a:pPr/>
              <a:t>23-08-2018</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C5FB718C-3523-4C7F-AD13-F74740A2B213}" type="slidenum">
              <a:rPr lang="es-CL" smtClean="0"/>
              <a:pPr/>
              <a:t>‹Nº›</a:t>
            </a:fld>
            <a:endParaRPr lang="es-CL"/>
          </a:p>
        </p:txBody>
      </p:sp>
    </p:spTree>
    <p:extLst>
      <p:ext uri="{BB962C8B-B14F-4D97-AF65-F5344CB8AC3E}">
        <p14:creationId xmlns:p14="http://schemas.microsoft.com/office/powerpoint/2010/main" val="1424257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26401CD-D1BF-427A-BB83-939BDD5DB04A}" type="datetime1">
              <a:rPr lang="es-CL" smtClean="0">
                <a:solidFill>
                  <a:prstClr val="black">
                    <a:tint val="75000"/>
                  </a:prstClr>
                </a:solidFill>
              </a:rPr>
              <a:pPr/>
              <a:t>23-08-2018</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8305715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5463004-DC31-49D7-80DF-1CE0483F8A24}" type="datetime1">
              <a:rPr lang="es-CL" smtClean="0">
                <a:solidFill>
                  <a:prstClr val="black">
                    <a:tint val="75000"/>
                  </a:prstClr>
                </a:solidFill>
              </a:rPr>
              <a:pPr/>
              <a:t>23-08-2018</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6938555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FF85C95E-1915-4EFA-B933-6FF5AFDED36D}" type="datetime1">
              <a:rPr lang="es-CL" smtClean="0">
                <a:solidFill>
                  <a:prstClr val="black">
                    <a:tint val="75000"/>
                  </a:prstClr>
                </a:solidFill>
              </a:rPr>
              <a:pPr/>
              <a:t>23-08-2018</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3751324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69DA13C2-6BA1-4615-976B-B60B37B91F2C}" type="datetime1">
              <a:rPr lang="es-CL" smtClean="0">
                <a:solidFill>
                  <a:prstClr val="black">
                    <a:tint val="75000"/>
                  </a:prstClr>
                </a:solidFill>
              </a:rPr>
              <a:pPr/>
              <a:t>23-08-2018</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9747315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41023B3F-6C41-4870-873C-8D427B4C4C3A}" type="datetime1">
              <a:rPr lang="es-CL" smtClean="0">
                <a:solidFill>
                  <a:prstClr val="black">
                    <a:tint val="75000"/>
                  </a:prstClr>
                </a:solidFill>
              </a:rPr>
              <a:pPr/>
              <a:t>23-08-2018</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7047361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89134DF2-35F6-49FB-A38D-462F9929411D}" type="datetime1">
              <a:rPr lang="es-CL" smtClean="0">
                <a:solidFill>
                  <a:prstClr val="black">
                    <a:tint val="75000"/>
                  </a:prstClr>
                </a:solidFill>
              </a:rPr>
              <a:pPr/>
              <a:t>23-08-2018</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8621710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C2DA4BE-ECEA-4E06-9768-7D5ABFA1D210}" type="datetime1">
              <a:rPr lang="es-CL" smtClean="0">
                <a:solidFill>
                  <a:prstClr val="black">
                    <a:tint val="75000"/>
                  </a:prstClr>
                </a:solidFill>
              </a:rPr>
              <a:pPr/>
              <a:t>23-08-2018</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9797098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4DE66486-6E76-4498-BD82-F9969CBBDEC5}" type="datetime1">
              <a:rPr lang="es-CL" smtClean="0">
                <a:solidFill>
                  <a:prstClr val="black">
                    <a:tint val="75000"/>
                  </a:prstClr>
                </a:solidFill>
              </a:rPr>
              <a:pPr/>
              <a:t>23-08-2018</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5607616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2B78535B-0C50-4844-9768-6AF4C63D9519}" type="datetime1">
              <a:rPr lang="es-CL" smtClean="0">
                <a:solidFill>
                  <a:prstClr val="black">
                    <a:tint val="75000"/>
                  </a:prstClr>
                </a:solidFill>
              </a:rPr>
              <a:pPr/>
              <a:t>23-08-2018</a:t>
            </a:fld>
            <a:endParaRPr lang="es-CL">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L">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2359418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05661562-4A33-4248-88FE-4A6A01E3AB80}" type="datetime1">
              <a:rPr lang="es-CL" smtClean="0">
                <a:solidFill>
                  <a:prstClr val="black">
                    <a:tint val="75000"/>
                  </a:prstClr>
                </a:solidFill>
              </a:rPr>
              <a:pPr/>
              <a:t>23-08-2018</a:t>
            </a:fld>
            <a:endParaRPr lang="es-CL">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L">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227568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4DE66486-6E76-4498-BD82-F9969CBBDEC5}" type="datetime1">
              <a:rPr lang="es-CL" smtClean="0"/>
              <a:pPr/>
              <a:t>23-08-2018</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C5FB718C-3523-4C7F-AD13-F74740A2B213}" type="slidenum">
              <a:rPr lang="es-CL" smtClean="0"/>
              <a:pPr/>
              <a:t>‹Nº›</a:t>
            </a:fld>
            <a:endParaRPr lang="es-CL"/>
          </a:p>
        </p:txBody>
      </p:sp>
    </p:spTree>
    <p:extLst>
      <p:ext uri="{BB962C8B-B14F-4D97-AF65-F5344CB8AC3E}">
        <p14:creationId xmlns:p14="http://schemas.microsoft.com/office/powerpoint/2010/main" val="6605514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F4FFA66-0EFF-4B48-9A10-487868DAFA8C}" type="datetime1">
              <a:rPr lang="es-CL" smtClean="0">
                <a:solidFill>
                  <a:prstClr val="black">
                    <a:tint val="75000"/>
                  </a:prstClr>
                </a:solidFill>
              </a:rPr>
              <a:pPr/>
              <a:t>23-08-2018</a:t>
            </a:fld>
            <a:endParaRPr lang="es-CL">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L">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9841360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26401CD-D1BF-427A-BB83-939BDD5DB04A}" type="datetime1">
              <a:rPr lang="es-CL" smtClean="0">
                <a:solidFill>
                  <a:prstClr val="black">
                    <a:tint val="75000"/>
                  </a:prstClr>
                </a:solidFill>
              </a:rPr>
              <a:pPr/>
              <a:t>23-08-2018</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8165050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5463004-DC31-49D7-80DF-1CE0483F8A24}" type="datetime1">
              <a:rPr lang="es-CL" smtClean="0">
                <a:solidFill>
                  <a:prstClr val="black">
                    <a:tint val="75000"/>
                  </a:prstClr>
                </a:solidFill>
              </a:rPr>
              <a:pPr/>
              <a:t>23-08-2018</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6363886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FF85C95E-1915-4EFA-B933-6FF5AFDED36D}" type="datetime1">
              <a:rPr lang="es-CL" smtClean="0">
                <a:solidFill>
                  <a:prstClr val="black">
                    <a:tint val="75000"/>
                  </a:prstClr>
                </a:solidFill>
              </a:rPr>
              <a:pPr/>
              <a:t>23-08-2018</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8315393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69DA13C2-6BA1-4615-976B-B60B37B91F2C}" type="datetime1">
              <a:rPr lang="es-CL" smtClean="0">
                <a:solidFill>
                  <a:prstClr val="black">
                    <a:tint val="75000"/>
                  </a:prstClr>
                </a:solidFill>
              </a:rPr>
              <a:pPr/>
              <a:t>23-08-2018</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1629919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41023B3F-6C41-4870-873C-8D427B4C4C3A}" type="datetime1">
              <a:rPr lang="es-CL" smtClean="0">
                <a:solidFill>
                  <a:prstClr val="black">
                    <a:tint val="75000"/>
                  </a:prstClr>
                </a:solidFill>
              </a:rPr>
              <a:pPr/>
              <a:t>23-08-2018</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0608084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89134DF2-35F6-49FB-A38D-462F9929411D}" type="datetime1">
              <a:rPr lang="es-CL" smtClean="0">
                <a:solidFill>
                  <a:prstClr val="black">
                    <a:tint val="75000"/>
                  </a:prstClr>
                </a:solidFill>
              </a:rPr>
              <a:pPr/>
              <a:t>23-08-2018</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7982736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C2DA4BE-ECEA-4E06-9768-7D5ABFA1D210}" type="datetime1">
              <a:rPr lang="es-CL" smtClean="0">
                <a:solidFill>
                  <a:prstClr val="black">
                    <a:tint val="75000"/>
                  </a:prstClr>
                </a:solidFill>
              </a:rPr>
              <a:pPr/>
              <a:t>23-08-2018</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3577432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4DE66486-6E76-4498-BD82-F9969CBBDEC5}" type="datetime1">
              <a:rPr lang="es-CL" smtClean="0">
                <a:solidFill>
                  <a:prstClr val="black">
                    <a:tint val="75000"/>
                  </a:prstClr>
                </a:solidFill>
              </a:rPr>
              <a:pPr/>
              <a:t>23-08-2018</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4811109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2B78535B-0C50-4844-9768-6AF4C63D9519}" type="datetime1">
              <a:rPr lang="es-CL" smtClean="0">
                <a:solidFill>
                  <a:prstClr val="black">
                    <a:tint val="75000"/>
                  </a:prstClr>
                </a:solidFill>
              </a:rPr>
              <a:pPr/>
              <a:t>23-08-2018</a:t>
            </a:fld>
            <a:endParaRPr lang="es-CL">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L">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264665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2B78535B-0C50-4844-9768-6AF4C63D9519}" type="datetime1">
              <a:rPr lang="es-CL" smtClean="0"/>
              <a:pPr/>
              <a:t>23-08-2018</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C5FB718C-3523-4C7F-AD13-F74740A2B213}" type="slidenum">
              <a:rPr lang="es-CL" smtClean="0"/>
              <a:pPr/>
              <a:t>‹Nº›</a:t>
            </a:fld>
            <a:endParaRPr lang="es-CL"/>
          </a:p>
        </p:txBody>
      </p:sp>
    </p:spTree>
    <p:extLst>
      <p:ext uri="{BB962C8B-B14F-4D97-AF65-F5344CB8AC3E}">
        <p14:creationId xmlns:p14="http://schemas.microsoft.com/office/powerpoint/2010/main" val="23526584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05661562-4A33-4248-88FE-4A6A01E3AB80}" type="datetime1">
              <a:rPr lang="es-CL" smtClean="0">
                <a:solidFill>
                  <a:prstClr val="black">
                    <a:tint val="75000"/>
                  </a:prstClr>
                </a:solidFill>
              </a:rPr>
              <a:pPr/>
              <a:t>23-08-2018</a:t>
            </a:fld>
            <a:endParaRPr lang="es-CL">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L">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5287351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F4FFA66-0EFF-4B48-9A10-487868DAFA8C}" type="datetime1">
              <a:rPr lang="es-CL" smtClean="0">
                <a:solidFill>
                  <a:prstClr val="black">
                    <a:tint val="75000"/>
                  </a:prstClr>
                </a:solidFill>
              </a:rPr>
              <a:pPr/>
              <a:t>23-08-2018</a:t>
            </a:fld>
            <a:endParaRPr lang="es-CL">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L">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2691457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26401CD-D1BF-427A-BB83-939BDD5DB04A}" type="datetime1">
              <a:rPr lang="es-CL" smtClean="0">
                <a:solidFill>
                  <a:prstClr val="black">
                    <a:tint val="75000"/>
                  </a:prstClr>
                </a:solidFill>
              </a:rPr>
              <a:pPr/>
              <a:t>23-08-2018</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0553958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5463004-DC31-49D7-80DF-1CE0483F8A24}" type="datetime1">
              <a:rPr lang="es-CL" smtClean="0">
                <a:solidFill>
                  <a:prstClr val="black">
                    <a:tint val="75000"/>
                  </a:prstClr>
                </a:solidFill>
              </a:rPr>
              <a:pPr/>
              <a:t>23-08-2018</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8186006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FF85C95E-1915-4EFA-B933-6FF5AFDED36D}" type="datetime1">
              <a:rPr lang="es-CL" smtClean="0">
                <a:solidFill>
                  <a:prstClr val="black">
                    <a:tint val="75000"/>
                  </a:prstClr>
                </a:solidFill>
              </a:rPr>
              <a:pPr/>
              <a:t>23-08-2018</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0103968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69DA13C2-6BA1-4615-976B-B60B37B91F2C}" type="datetime1">
              <a:rPr lang="es-CL" smtClean="0">
                <a:solidFill>
                  <a:prstClr val="black">
                    <a:tint val="75000"/>
                  </a:prstClr>
                </a:solidFill>
              </a:rPr>
              <a:pPr/>
              <a:t>23-08-2018</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1586128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AC827B85-7DBF-43D4-B562-FD92CD1C0D48}" type="datetimeFigureOut">
              <a:rPr lang="es-CL" smtClean="0">
                <a:solidFill>
                  <a:prstClr val="black">
                    <a:tint val="75000"/>
                  </a:prstClr>
                </a:solidFill>
              </a:rPr>
              <a:pPr/>
              <a:t>23-08-2018</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2464181-5C8B-4AF3-8D54-A482281DEA3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93758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AC827B85-7DBF-43D4-B562-FD92CD1C0D48}" type="datetimeFigureOut">
              <a:rPr lang="es-CL" smtClean="0">
                <a:solidFill>
                  <a:prstClr val="black">
                    <a:tint val="75000"/>
                  </a:prstClr>
                </a:solidFill>
              </a:rPr>
              <a:pPr/>
              <a:t>23-08-2018</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2464181-5C8B-4AF3-8D54-A482281DEA3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6142225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C827B85-7DBF-43D4-B562-FD92CD1C0D48}" type="datetimeFigureOut">
              <a:rPr lang="es-CL" smtClean="0">
                <a:solidFill>
                  <a:prstClr val="black">
                    <a:tint val="75000"/>
                  </a:prstClr>
                </a:solidFill>
              </a:rPr>
              <a:pPr/>
              <a:t>23-08-2018</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2464181-5C8B-4AF3-8D54-A482281DEA3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9847102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AC827B85-7DBF-43D4-B562-FD92CD1C0D48}" type="datetimeFigureOut">
              <a:rPr lang="es-CL" smtClean="0">
                <a:solidFill>
                  <a:prstClr val="black">
                    <a:tint val="75000"/>
                  </a:prstClr>
                </a:solidFill>
              </a:rPr>
              <a:pPr/>
              <a:t>23-08-2018</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2464181-5C8B-4AF3-8D54-A482281DEA3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56892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05661562-4A33-4248-88FE-4A6A01E3AB80}" type="datetime1">
              <a:rPr lang="es-CL" smtClean="0"/>
              <a:pPr/>
              <a:t>23-08-2018</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C5FB718C-3523-4C7F-AD13-F74740A2B213}" type="slidenum">
              <a:rPr lang="es-CL" smtClean="0"/>
              <a:pPr/>
              <a:t>‹Nº›</a:t>
            </a:fld>
            <a:endParaRPr lang="es-CL"/>
          </a:p>
        </p:txBody>
      </p:sp>
    </p:spTree>
    <p:extLst>
      <p:ext uri="{BB962C8B-B14F-4D97-AF65-F5344CB8AC3E}">
        <p14:creationId xmlns:p14="http://schemas.microsoft.com/office/powerpoint/2010/main" val="24723880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AC827B85-7DBF-43D4-B562-FD92CD1C0D48}" type="datetimeFigureOut">
              <a:rPr lang="es-CL" smtClean="0">
                <a:solidFill>
                  <a:prstClr val="black">
                    <a:tint val="75000"/>
                  </a:prstClr>
                </a:solidFill>
              </a:rPr>
              <a:pPr/>
              <a:t>23-08-2018</a:t>
            </a:fld>
            <a:endParaRPr lang="es-CL">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L">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12464181-5C8B-4AF3-8D54-A482281DEA3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5366183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AC827B85-7DBF-43D4-B562-FD92CD1C0D48}" type="datetimeFigureOut">
              <a:rPr lang="es-CL" smtClean="0">
                <a:solidFill>
                  <a:prstClr val="black">
                    <a:tint val="75000"/>
                  </a:prstClr>
                </a:solidFill>
              </a:rPr>
              <a:pPr/>
              <a:t>23-08-2018</a:t>
            </a:fld>
            <a:endParaRPr lang="es-CL">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L">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12464181-5C8B-4AF3-8D54-A482281DEA3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8427397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C827B85-7DBF-43D4-B562-FD92CD1C0D48}" type="datetimeFigureOut">
              <a:rPr lang="es-CL" smtClean="0">
                <a:solidFill>
                  <a:prstClr val="black">
                    <a:tint val="75000"/>
                  </a:prstClr>
                </a:solidFill>
              </a:rPr>
              <a:pPr/>
              <a:t>23-08-2018</a:t>
            </a:fld>
            <a:endParaRPr lang="es-CL">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L">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12464181-5C8B-4AF3-8D54-A482281DEA3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2756841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C827B85-7DBF-43D4-B562-FD92CD1C0D48}" type="datetimeFigureOut">
              <a:rPr lang="es-CL" smtClean="0">
                <a:solidFill>
                  <a:prstClr val="black">
                    <a:tint val="75000"/>
                  </a:prstClr>
                </a:solidFill>
              </a:rPr>
              <a:pPr/>
              <a:t>23-08-2018</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2464181-5C8B-4AF3-8D54-A482281DEA3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0541359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C827B85-7DBF-43D4-B562-FD92CD1C0D48}" type="datetimeFigureOut">
              <a:rPr lang="es-CL" smtClean="0">
                <a:solidFill>
                  <a:prstClr val="black">
                    <a:tint val="75000"/>
                  </a:prstClr>
                </a:solidFill>
              </a:rPr>
              <a:pPr/>
              <a:t>23-08-2018</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2464181-5C8B-4AF3-8D54-A482281DEA3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9633249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AC827B85-7DBF-43D4-B562-FD92CD1C0D48}" type="datetimeFigureOut">
              <a:rPr lang="es-CL" smtClean="0">
                <a:solidFill>
                  <a:prstClr val="black">
                    <a:tint val="75000"/>
                  </a:prstClr>
                </a:solidFill>
              </a:rPr>
              <a:pPr/>
              <a:t>23-08-2018</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2464181-5C8B-4AF3-8D54-A482281DEA3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6388983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AC827B85-7DBF-43D4-B562-FD92CD1C0D48}" type="datetimeFigureOut">
              <a:rPr lang="es-CL" smtClean="0">
                <a:solidFill>
                  <a:prstClr val="black">
                    <a:tint val="75000"/>
                  </a:prstClr>
                </a:solidFill>
              </a:rPr>
              <a:pPr/>
              <a:t>23-08-2018</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2464181-5C8B-4AF3-8D54-A482281DEA3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7951444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AC827B85-7DBF-43D4-B562-FD92CD1C0D48}" type="datetimeFigureOut">
              <a:rPr lang="es-CL" smtClean="0">
                <a:solidFill>
                  <a:prstClr val="black">
                    <a:tint val="75000"/>
                  </a:prstClr>
                </a:solidFill>
              </a:rPr>
              <a:pPr/>
              <a:t>23-08-2018</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2464181-5C8B-4AF3-8D54-A482281DEA3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2087922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AC827B85-7DBF-43D4-B562-FD92CD1C0D48}" type="datetimeFigureOut">
              <a:rPr lang="es-CL" smtClean="0">
                <a:solidFill>
                  <a:prstClr val="black">
                    <a:tint val="75000"/>
                  </a:prstClr>
                </a:solidFill>
              </a:rPr>
              <a:pPr/>
              <a:t>23-08-2018</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2464181-5C8B-4AF3-8D54-A482281DEA3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4808260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C827B85-7DBF-43D4-B562-FD92CD1C0D48}" type="datetimeFigureOut">
              <a:rPr lang="es-CL" smtClean="0">
                <a:solidFill>
                  <a:prstClr val="black">
                    <a:tint val="75000"/>
                  </a:prstClr>
                </a:solidFill>
              </a:rPr>
              <a:pPr/>
              <a:t>23-08-2018</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2464181-5C8B-4AF3-8D54-A482281DEA3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007511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F4FFA66-0EFF-4B48-9A10-487868DAFA8C}" type="datetime1">
              <a:rPr lang="es-CL" smtClean="0"/>
              <a:pPr/>
              <a:t>23-08-2018</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C5FB718C-3523-4C7F-AD13-F74740A2B213}" type="slidenum">
              <a:rPr lang="es-CL" smtClean="0"/>
              <a:pPr/>
              <a:t>‹Nº›</a:t>
            </a:fld>
            <a:endParaRPr lang="es-CL"/>
          </a:p>
        </p:txBody>
      </p:sp>
    </p:spTree>
    <p:extLst>
      <p:ext uri="{BB962C8B-B14F-4D97-AF65-F5344CB8AC3E}">
        <p14:creationId xmlns:p14="http://schemas.microsoft.com/office/powerpoint/2010/main" val="11743613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AC827B85-7DBF-43D4-B562-FD92CD1C0D48}" type="datetimeFigureOut">
              <a:rPr lang="es-CL" smtClean="0">
                <a:solidFill>
                  <a:prstClr val="black">
                    <a:tint val="75000"/>
                  </a:prstClr>
                </a:solidFill>
              </a:rPr>
              <a:pPr/>
              <a:t>23-08-2018</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2464181-5C8B-4AF3-8D54-A482281DEA3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416953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AC827B85-7DBF-43D4-B562-FD92CD1C0D48}" type="datetimeFigureOut">
              <a:rPr lang="es-CL" smtClean="0">
                <a:solidFill>
                  <a:prstClr val="black">
                    <a:tint val="75000"/>
                  </a:prstClr>
                </a:solidFill>
              </a:rPr>
              <a:pPr/>
              <a:t>23-08-2018</a:t>
            </a:fld>
            <a:endParaRPr lang="es-CL">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L">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12464181-5C8B-4AF3-8D54-A482281DEA3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113420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AC827B85-7DBF-43D4-B562-FD92CD1C0D48}" type="datetimeFigureOut">
              <a:rPr lang="es-CL" smtClean="0">
                <a:solidFill>
                  <a:prstClr val="black">
                    <a:tint val="75000"/>
                  </a:prstClr>
                </a:solidFill>
              </a:rPr>
              <a:pPr/>
              <a:t>23-08-2018</a:t>
            </a:fld>
            <a:endParaRPr lang="es-CL">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L">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12464181-5C8B-4AF3-8D54-A482281DEA3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1067158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C827B85-7DBF-43D4-B562-FD92CD1C0D48}" type="datetimeFigureOut">
              <a:rPr lang="es-CL" smtClean="0">
                <a:solidFill>
                  <a:prstClr val="black">
                    <a:tint val="75000"/>
                  </a:prstClr>
                </a:solidFill>
              </a:rPr>
              <a:pPr/>
              <a:t>23-08-2018</a:t>
            </a:fld>
            <a:endParaRPr lang="es-CL">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L">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12464181-5C8B-4AF3-8D54-A482281DEA3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1447045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C827B85-7DBF-43D4-B562-FD92CD1C0D48}" type="datetimeFigureOut">
              <a:rPr lang="es-CL" smtClean="0">
                <a:solidFill>
                  <a:prstClr val="black">
                    <a:tint val="75000"/>
                  </a:prstClr>
                </a:solidFill>
              </a:rPr>
              <a:pPr/>
              <a:t>23-08-2018</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2464181-5C8B-4AF3-8D54-A482281DEA3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0023491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C827B85-7DBF-43D4-B562-FD92CD1C0D48}" type="datetimeFigureOut">
              <a:rPr lang="es-CL" smtClean="0">
                <a:solidFill>
                  <a:prstClr val="black">
                    <a:tint val="75000"/>
                  </a:prstClr>
                </a:solidFill>
              </a:rPr>
              <a:pPr/>
              <a:t>23-08-2018</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2464181-5C8B-4AF3-8D54-A482281DEA3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5022601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AC827B85-7DBF-43D4-B562-FD92CD1C0D48}" type="datetimeFigureOut">
              <a:rPr lang="es-CL" smtClean="0">
                <a:solidFill>
                  <a:prstClr val="black">
                    <a:tint val="75000"/>
                  </a:prstClr>
                </a:solidFill>
              </a:rPr>
              <a:pPr/>
              <a:t>23-08-2018</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2464181-5C8B-4AF3-8D54-A482281DEA3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6405413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AC827B85-7DBF-43D4-B562-FD92CD1C0D48}" type="datetimeFigureOut">
              <a:rPr lang="es-CL" smtClean="0">
                <a:solidFill>
                  <a:prstClr val="black">
                    <a:tint val="75000"/>
                  </a:prstClr>
                </a:solidFill>
              </a:rPr>
              <a:pPr/>
              <a:t>23-08-2018</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2464181-5C8B-4AF3-8D54-A482281DEA3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48253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26401CD-D1BF-427A-BB83-939BDD5DB04A}" type="datetime1">
              <a:rPr lang="es-CL" smtClean="0"/>
              <a:pPr/>
              <a:t>23-08-2018</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C5FB718C-3523-4C7F-AD13-F74740A2B213}" type="slidenum">
              <a:rPr lang="es-CL" smtClean="0"/>
              <a:pPr/>
              <a:t>‹Nº›</a:t>
            </a:fld>
            <a:endParaRPr lang="es-CL"/>
          </a:p>
        </p:txBody>
      </p:sp>
    </p:spTree>
    <p:extLst>
      <p:ext uri="{BB962C8B-B14F-4D97-AF65-F5344CB8AC3E}">
        <p14:creationId xmlns:p14="http://schemas.microsoft.com/office/powerpoint/2010/main" val="3079915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5463004-DC31-49D7-80DF-1CE0483F8A24}" type="datetime1">
              <a:rPr lang="es-CL" smtClean="0"/>
              <a:pPr/>
              <a:t>23-08-2018</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C5FB718C-3523-4C7F-AD13-F74740A2B213}" type="slidenum">
              <a:rPr lang="es-CL" smtClean="0"/>
              <a:pPr/>
              <a:t>‹Nº›</a:t>
            </a:fld>
            <a:endParaRPr lang="es-CL"/>
          </a:p>
        </p:txBody>
      </p:sp>
    </p:spTree>
    <p:extLst>
      <p:ext uri="{BB962C8B-B14F-4D97-AF65-F5344CB8AC3E}">
        <p14:creationId xmlns:p14="http://schemas.microsoft.com/office/powerpoint/2010/main" val="2170457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9189AB-70B0-4C62-9C4E-3396204854B9}" type="datetime1">
              <a:rPr lang="es-CL" smtClean="0"/>
              <a:pPr/>
              <a:t>23-08-2018</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FB718C-3523-4C7F-AD13-F74740A2B213}" type="slidenum">
              <a:rPr lang="es-CL" smtClean="0"/>
              <a:pPr/>
              <a:t>‹Nº›</a:t>
            </a:fld>
            <a:endParaRPr lang="es-CL"/>
          </a:p>
        </p:txBody>
      </p:sp>
    </p:spTree>
    <p:extLst>
      <p:ext uri="{BB962C8B-B14F-4D97-AF65-F5344CB8AC3E}">
        <p14:creationId xmlns:p14="http://schemas.microsoft.com/office/powerpoint/2010/main" val="1588590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9189AB-70B0-4C62-9C4E-3396204854B9}" type="datetime1">
              <a:rPr lang="es-CL" smtClean="0">
                <a:solidFill>
                  <a:prstClr val="black">
                    <a:tint val="75000"/>
                  </a:prstClr>
                </a:solidFill>
              </a:rPr>
              <a:pPr/>
              <a:t>23-08-2018</a:t>
            </a:fld>
            <a:endParaRPr lang="es-CL">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FB718C-3523-4C7F-AD13-F74740A2B21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7538077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9189AB-70B0-4C62-9C4E-3396204854B9}" type="datetime1">
              <a:rPr lang="es-CL" smtClean="0">
                <a:solidFill>
                  <a:prstClr val="black">
                    <a:tint val="75000"/>
                  </a:prstClr>
                </a:solidFill>
              </a:rPr>
              <a:pPr/>
              <a:t>23-08-2018</a:t>
            </a:fld>
            <a:endParaRPr lang="es-CL">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FB718C-3523-4C7F-AD13-F74740A2B21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8749878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9189AB-70B0-4C62-9C4E-3396204854B9}" type="datetime1">
              <a:rPr lang="es-CL" smtClean="0">
                <a:solidFill>
                  <a:prstClr val="black">
                    <a:tint val="75000"/>
                  </a:prstClr>
                </a:solidFill>
              </a:rPr>
              <a:pPr/>
              <a:t>23-08-2018</a:t>
            </a:fld>
            <a:endParaRPr lang="es-CL">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FB718C-3523-4C7F-AD13-F74740A2B21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56120338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9189AB-70B0-4C62-9C4E-3396204854B9}" type="datetime1">
              <a:rPr lang="es-CL" smtClean="0">
                <a:solidFill>
                  <a:prstClr val="black">
                    <a:tint val="75000"/>
                  </a:prstClr>
                </a:solidFill>
              </a:rPr>
              <a:pPr/>
              <a:t>23-08-2018</a:t>
            </a:fld>
            <a:endParaRPr lang="es-CL">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FB718C-3523-4C7F-AD13-F74740A2B21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7875953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827B85-7DBF-43D4-B562-FD92CD1C0D48}" type="datetimeFigureOut">
              <a:rPr lang="es-CL" smtClean="0">
                <a:solidFill>
                  <a:prstClr val="black">
                    <a:tint val="75000"/>
                  </a:prstClr>
                </a:solidFill>
              </a:rPr>
              <a:pPr/>
              <a:t>23-08-2018</a:t>
            </a:fld>
            <a:endParaRPr lang="es-CL">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464181-5C8B-4AF3-8D54-A482281DEA3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9205337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827B85-7DBF-43D4-B562-FD92CD1C0D48}" type="datetimeFigureOut">
              <a:rPr lang="es-CL" smtClean="0">
                <a:solidFill>
                  <a:prstClr val="black">
                    <a:tint val="75000"/>
                  </a:prstClr>
                </a:solidFill>
              </a:rPr>
              <a:pPr/>
              <a:t>23-08-2018</a:t>
            </a:fld>
            <a:endParaRPr lang="es-CL">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464181-5C8B-4AF3-8D54-A482281DEA3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43237146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5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68.xml"/><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46.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1 Marcador de número de diapositiva"/>
          <p:cNvSpPr>
            <a:spLocks noGrp="1"/>
          </p:cNvSpPr>
          <p:nvPr>
            <p:ph type="sldNum" sz="quarter" idx="12"/>
          </p:nvPr>
        </p:nvSpPr>
        <p:spPr/>
        <p:txBody>
          <a:bodyPr/>
          <a:lstStyle/>
          <a:p>
            <a:fld id="{C5FB718C-3523-4C7F-AD13-F74740A2B213}" type="slidenum">
              <a:rPr lang="es-CL" smtClean="0"/>
              <a:pPr/>
              <a:t>1</a:t>
            </a:fld>
            <a:endParaRPr lang="es-CL"/>
          </a:p>
        </p:txBody>
      </p:sp>
    </p:spTree>
    <p:extLst>
      <p:ext uri="{BB962C8B-B14F-4D97-AF65-F5344CB8AC3E}">
        <p14:creationId xmlns:p14="http://schemas.microsoft.com/office/powerpoint/2010/main" val="14835900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uadroTexto 3">
            <a:extLst>
              <a:ext uri="{FF2B5EF4-FFF2-40B4-BE49-F238E27FC236}">
                <a16:creationId xmlns="" xmlns:a16="http://schemas.microsoft.com/office/drawing/2014/main" id="{91CDA593-4249-46ED-B294-5E42A56BC172}"/>
              </a:ext>
            </a:extLst>
          </p:cNvPr>
          <p:cNvSpPr txBox="1"/>
          <p:nvPr/>
        </p:nvSpPr>
        <p:spPr>
          <a:xfrm>
            <a:off x="2915816" y="548680"/>
            <a:ext cx="4824536" cy="400110"/>
          </a:xfrm>
          <a:prstGeom prst="rect">
            <a:avLst/>
          </a:prstGeom>
          <a:noFill/>
        </p:spPr>
        <p:txBody>
          <a:bodyPr wrap="square" rtlCol="0">
            <a:spAutoFit/>
          </a:bodyPr>
          <a:lstStyle/>
          <a:p>
            <a:pPr algn="ctr"/>
            <a:r>
              <a:rPr lang="es-CL" sz="2000" b="1" dirty="0" smtClean="0">
                <a:solidFill>
                  <a:srgbClr val="356A83"/>
                </a:solidFill>
                <a:latin typeface="Century Gothic" panose="020B0502020202020204" pitchFamily="34" charset="0"/>
              </a:rPr>
              <a:t>Programación Retiros Domiciliarios</a:t>
            </a:r>
          </a:p>
        </p:txBody>
      </p:sp>
      <p:sp>
        <p:nvSpPr>
          <p:cNvPr id="7" name="6 Marcador de contenido"/>
          <p:cNvSpPr>
            <a:spLocks noGrp="1"/>
          </p:cNvSpPr>
          <p:nvPr>
            <p:ph idx="1"/>
          </p:nvPr>
        </p:nvSpPr>
        <p:spPr>
          <a:xfrm>
            <a:off x="395536" y="1366491"/>
            <a:ext cx="8352928" cy="4582789"/>
          </a:xfrm>
        </p:spPr>
        <p:txBody>
          <a:bodyPr>
            <a:normAutofit/>
          </a:bodyPr>
          <a:lstStyle/>
          <a:p>
            <a:pPr marL="0" indent="0">
              <a:buNone/>
            </a:pPr>
            <a:endParaRPr lang="es-CL" sz="1800" dirty="0">
              <a:solidFill>
                <a:srgbClr val="356A83"/>
              </a:solidFill>
              <a:latin typeface="Century Gothic" panose="020B0502020202020204" pitchFamily="34" charset="0"/>
            </a:endParaRPr>
          </a:p>
          <a:p>
            <a:pPr marL="0" indent="0">
              <a:buNone/>
            </a:pPr>
            <a:endParaRPr lang="es-CL" sz="1800" dirty="0">
              <a:solidFill>
                <a:srgbClr val="356A83"/>
              </a:solidFill>
              <a:latin typeface="Century Gothic" panose="020B0502020202020204" pitchFamily="34" charset="0"/>
            </a:endParaRPr>
          </a:p>
          <a:p>
            <a:pPr marL="0" indent="0">
              <a:buNone/>
            </a:pPr>
            <a:endParaRPr lang="es-CL" sz="1800" dirty="0" smtClean="0"/>
          </a:p>
          <a:p>
            <a:pPr marL="0" indent="0">
              <a:buNone/>
            </a:pPr>
            <a:endParaRPr lang="es-CL" sz="1800" dirty="0" smtClean="0"/>
          </a:p>
        </p:txBody>
      </p:sp>
      <p:sp>
        <p:nvSpPr>
          <p:cNvPr id="5" name="4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10</a:t>
            </a:fld>
            <a:endParaRPr lang="es-CL" dirty="0">
              <a:solidFill>
                <a:prstClr val="black">
                  <a:tint val="75000"/>
                </a:prstClr>
              </a:solidFill>
            </a:endParaRPr>
          </a:p>
        </p:txBody>
      </p:sp>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240457"/>
            <a:ext cx="976683" cy="982787"/>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321" y="1628800"/>
            <a:ext cx="7452320" cy="4655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0948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uadroTexto 3">
            <a:extLst>
              <a:ext uri="{FF2B5EF4-FFF2-40B4-BE49-F238E27FC236}">
                <a16:creationId xmlns:a16="http://schemas.microsoft.com/office/drawing/2014/main" xmlns="" id="{91CDA593-4249-46ED-B294-5E42A56BC172}"/>
              </a:ext>
            </a:extLst>
          </p:cNvPr>
          <p:cNvSpPr txBox="1"/>
          <p:nvPr/>
        </p:nvSpPr>
        <p:spPr>
          <a:xfrm>
            <a:off x="3347864" y="548680"/>
            <a:ext cx="3960440" cy="400110"/>
          </a:xfrm>
          <a:prstGeom prst="rect">
            <a:avLst/>
          </a:prstGeom>
          <a:noFill/>
        </p:spPr>
        <p:txBody>
          <a:bodyPr wrap="square" rtlCol="0">
            <a:spAutoFit/>
          </a:bodyPr>
          <a:lstStyle/>
          <a:p>
            <a:pPr algn="ctr"/>
            <a:r>
              <a:rPr lang="es-CL" sz="2000" b="1" dirty="0" smtClean="0">
                <a:solidFill>
                  <a:srgbClr val="356A83"/>
                </a:solidFill>
                <a:latin typeface="Century Gothic" panose="020B0502020202020204" pitchFamily="34" charset="0"/>
              </a:rPr>
              <a:t>Rol del Municipio</a:t>
            </a:r>
          </a:p>
        </p:txBody>
      </p:sp>
      <p:sp>
        <p:nvSpPr>
          <p:cNvPr id="7" name="6 Marcador de contenido"/>
          <p:cNvSpPr>
            <a:spLocks noGrp="1"/>
          </p:cNvSpPr>
          <p:nvPr>
            <p:ph idx="1"/>
          </p:nvPr>
        </p:nvSpPr>
        <p:spPr>
          <a:xfrm>
            <a:off x="364107" y="1600201"/>
            <a:ext cx="8352928" cy="5141167"/>
          </a:xfrm>
        </p:spPr>
        <p:txBody>
          <a:bodyPr>
            <a:normAutofit/>
          </a:bodyPr>
          <a:lstStyle/>
          <a:p>
            <a:pPr>
              <a:buFont typeface="Wingdings" panose="05000000000000000000" pitchFamily="2" charset="2"/>
              <a:buChar char="Ø"/>
            </a:pPr>
            <a:r>
              <a:rPr lang="es-CL" sz="1800" dirty="0" smtClean="0">
                <a:solidFill>
                  <a:srgbClr val="356A83"/>
                </a:solidFill>
                <a:latin typeface="Century Gothic" panose="020B0502020202020204" pitchFamily="34" charset="0"/>
              </a:rPr>
              <a:t>Promover la educación ambiental sobre prevención y valorización de residuos. (Talleres convenio HOPE y Huertas Orgánicas Aldea el Encuentro)</a:t>
            </a:r>
          </a:p>
          <a:p>
            <a:pPr marL="0" indent="0">
              <a:buNone/>
            </a:pPr>
            <a:endParaRPr lang="es-CL" sz="1800" dirty="0">
              <a:solidFill>
                <a:srgbClr val="356A83"/>
              </a:solidFill>
              <a:latin typeface="Century Gothic" panose="020B0502020202020204" pitchFamily="34" charset="0"/>
            </a:endParaRPr>
          </a:p>
          <a:p>
            <a:pPr marL="0" indent="0">
              <a:buNone/>
            </a:pPr>
            <a:endParaRPr lang="es-CL" sz="1800" dirty="0" smtClean="0">
              <a:solidFill>
                <a:srgbClr val="356A83"/>
              </a:solidFill>
              <a:latin typeface="Century Gothic" panose="020B0502020202020204" pitchFamily="34" charset="0"/>
            </a:endParaRPr>
          </a:p>
          <a:p>
            <a:pPr marL="0" indent="0">
              <a:buNone/>
            </a:pPr>
            <a:endParaRPr lang="es-CL" sz="1800" dirty="0" smtClean="0">
              <a:solidFill>
                <a:srgbClr val="356A83"/>
              </a:solidFill>
              <a:latin typeface="Century Gothic" panose="020B0502020202020204" pitchFamily="34" charset="0"/>
            </a:endParaRPr>
          </a:p>
          <a:p>
            <a:pPr marL="0" indent="0">
              <a:buNone/>
            </a:pPr>
            <a:endParaRPr lang="es-CL" sz="1800" dirty="0" smtClean="0">
              <a:solidFill>
                <a:srgbClr val="356A83"/>
              </a:solidFill>
              <a:latin typeface="Century Gothic" panose="020B0502020202020204" pitchFamily="34" charset="0"/>
            </a:endParaRPr>
          </a:p>
          <a:p>
            <a:pPr marL="0" indent="0">
              <a:buNone/>
            </a:pPr>
            <a:endParaRPr lang="es-CL" sz="1800" dirty="0">
              <a:solidFill>
                <a:srgbClr val="356A83"/>
              </a:solidFill>
              <a:latin typeface="Century Gothic" panose="020B0502020202020204" pitchFamily="34" charset="0"/>
            </a:endParaRPr>
          </a:p>
        </p:txBody>
      </p:sp>
      <p:sp>
        <p:nvSpPr>
          <p:cNvPr id="5" name="4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11</a:t>
            </a:fld>
            <a:endParaRPr lang="es-CL">
              <a:solidFill>
                <a:prstClr val="black">
                  <a:tint val="75000"/>
                </a:prstClr>
              </a:solidFill>
            </a:endParaRPr>
          </a:p>
        </p:txBody>
      </p:sp>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240457"/>
            <a:ext cx="976683" cy="982787"/>
          </a:xfrm>
          <a:prstGeom prst="rect">
            <a:avLst/>
          </a:prstGeom>
        </p:spPr>
      </p:pic>
      <p:pic>
        <p:nvPicPr>
          <p:cNvPr id="10" name="9 Imagen"/>
          <p:cNvPicPr/>
          <p:nvPr/>
        </p:nvPicPr>
        <p:blipFill>
          <a:blip r:embed="rId4"/>
          <a:stretch>
            <a:fillRect/>
          </a:stretch>
        </p:blipFill>
        <p:spPr>
          <a:xfrm>
            <a:off x="591994" y="2780928"/>
            <a:ext cx="3672408" cy="2808312"/>
          </a:xfrm>
          <a:prstGeom prst="rect">
            <a:avLst/>
          </a:prstGeom>
        </p:spPr>
      </p:pic>
      <p:pic>
        <p:nvPicPr>
          <p:cNvPr id="11" name="10 Imagen"/>
          <p:cNvPicPr/>
          <p:nvPr/>
        </p:nvPicPr>
        <p:blipFill>
          <a:blip r:embed="rId5"/>
          <a:stretch>
            <a:fillRect/>
          </a:stretch>
        </p:blipFill>
        <p:spPr>
          <a:xfrm>
            <a:off x="4684267" y="2780928"/>
            <a:ext cx="3797523" cy="2808312"/>
          </a:xfrm>
          <a:prstGeom prst="rect">
            <a:avLst/>
          </a:prstGeom>
        </p:spPr>
      </p:pic>
      <p:sp>
        <p:nvSpPr>
          <p:cNvPr id="6" name="5 CuadroTexto"/>
          <p:cNvSpPr txBox="1"/>
          <p:nvPr/>
        </p:nvSpPr>
        <p:spPr>
          <a:xfrm>
            <a:off x="4890841" y="6093296"/>
            <a:ext cx="3384376" cy="523220"/>
          </a:xfrm>
          <a:prstGeom prst="rect">
            <a:avLst/>
          </a:prstGeom>
          <a:noFill/>
        </p:spPr>
        <p:txBody>
          <a:bodyPr wrap="square" rtlCol="0">
            <a:spAutoFit/>
          </a:bodyPr>
          <a:lstStyle/>
          <a:p>
            <a:pPr algn="ctr"/>
            <a:r>
              <a:rPr lang="es-CL" sz="1400" dirty="0">
                <a:solidFill>
                  <a:srgbClr val="356A83"/>
                </a:solidFill>
                <a:latin typeface="Century Gothic" panose="020B0502020202020204" pitchFamily="34" charset="0"/>
              </a:rPr>
              <a:t>Taller de Reciclaje Comunidad Parque La Quintrala</a:t>
            </a:r>
          </a:p>
        </p:txBody>
      </p:sp>
      <p:sp>
        <p:nvSpPr>
          <p:cNvPr id="12" name="11 CuadroTexto"/>
          <p:cNvSpPr txBox="1"/>
          <p:nvPr/>
        </p:nvSpPr>
        <p:spPr>
          <a:xfrm>
            <a:off x="880026" y="6093296"/>
            <a:ext cx="3384376" cy="307777"/>
          </a:xfrm>
          <a:prstGeom prst="rect">
            <a:avLst/>
          </a:prstGeom>
          <a:noFill/>
        </p:spPr>
        <p:txBody>
          <a:bodyPr wrap="square" rtlCol="0">
            <a:spAutoFit/>
          </a:bodyPr>
          <a:lstStyle/>
          <a:p>
            <a:pPr algn="ctr"/>
            <a:r>
              <a:rPr lang="es-CL" sz="1400" dirty="0">
                <a:solidFill>
                  <a:srgbClr val="356A83"/>
                </a:solidFill>
                <a:latin typeface="Century Gothic" panose="020B0502020202020204" pitchFamily="34" charset="0"/>
              </a:rPr>
              <a:t>Taller Recrea tu Plástico </a:t>
            </a:r>
            <a:r>
              <a:rPr lang="es-CL" sz="1400" dirty="0" smtClean="0"/>
              <a:t>(</a:t>
            </a:r>
            <a:r>
              <a:rPr lang="es-CL" sz="1400" dirty="0">
                <a:solidFill>
                  <a:srgbClr val="356A83"/>
                </a:solidFill>
                <a:latin typeface="Century Gothic" panose="020B0502020202020204" pitchFamily="34" charset="0"/>
              </a:rPr>
              <a:t>HOPE</a:t>
            </a:r>
            <a:r>
              <a:rPr lang="es-CL" sz="1400" dirty="0" smtClean="0"/>
              <a:t>)</a:t>
            </a:r>
            <a:endParaRPr lang="es-CL" sz="1400" dirty="0">
              <a:solidFill>
                <a:srgbClr val="356A83"/>
              </a:solidFill>
              <a:latin typeface="Century Gothic" panose="020B0502020202020204" pitchFamily="34" charset="0"/>
            </a:endParaRPr>
          </a:p>
        </p:txBody>
      </p:sp>
    </p:spTree>
    <p:extLst>
      <p:ext uri="{BB962C8B-B14F-4D97-AF65-F5344CB8AC3E}">
        <p14:creationId xmlns:p14="http://schemas.microsoft.com/office/powerpoint/2010/main" val="2737495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uadroTexto 3">
            <a:extLst>
              <a:ext uri="{FF2B5EF4-FFF2-40B4-BE49-F238E27FC236}">
                <a16:creationId xmlns:a16="http://schemas.microsoft.com/office/drawing/2014/main" xmlns="" id="{91CDA593-4249-46ED-B294-5E42A56BC172}"/>
              </a:ext>
            </a:extLst>
          </p:cNvPr>
          <p:cNvSpPr txBox="1"/>
          <p:nvPr/>
        </p:nvSpPr>
        <p:spPr>
          <a:xfrm>
            <a:off x="3347864" y="548680"/>
            <a:ext cx="3960440" cy="400110"/>
          </a:xfrm>
          <a:prstGeom prst="rect">
            <a:avLst/>
          </a:prstGeom>
          <a:noFill/>
        </p:spPr>
        <p:txBody>
          <a:bodyPr wrap="square" rtlCol="0">
            <a:spAutoFit/>
          </a:bodyPr>
          <a:lstStyle/>
          <a:p>
            <a:pPr algn="ctr"/>
            <a:r>
              <a:rPr lang="es-CL" sz="2000" b="1" dirty="0" smtClean="0">
                <a:solidFill>
                  <a:srgbClr val="356A83"/>
                </a:solidFill>
                <a:latin typeface="Century Gothic" panose="020B0502020202020204" pitchFamily="34" charset="0"/>
              </a:rPr>
              <a:t>Rol del Municipio</a:t>
            </a:r>
          </a:p>
        </p:txBody>
      </p:sp>
      <p:sp>
        <p:nvSpPr>
          <p:cNvPr id="7" name="6 Marcador de contenido"/>
          <p:cNvSpPr>
            <a:spLocks noGrp="1"/>
          </p:cNvSpPr>
          <p:nvPr>
            <p:ph idx="1"/>
          </p:nvPr>
        </p:nvSpPr>
        <p:spPr>
          <a:xfrm>
            <a:off x="364107" y="1600201"/>
            <a:ext cx="8352928" cy="5141167"/>
          </a:xfrm>
        </p:spPr>
        <p:txBody>
          <a:bodyPr>
            <a:normAutofit/>
          </a:bodyPr>
          <a:lstStyle/>
          <a:p>
            <a:pPr marL="0" indent="0">
              <a:buNone/>
            </a:pPr>
            <a:endParaRPr lang="es-CL" sz="1800" dirty="0" smtClean="0">
              <a:solidFill>
                <a:srgbClr val="356A83"/>
              </a:solidFill>
              <a:latin typeface="Century Gothic" panose="020B0502020202020204" pitchFamily="34" charset="0"/>
            </a:endParaRPr>
          </a:p>
          <a:p>
            <a:pPr marL="0" indent="0">
              <a:buNone/>
            </a:pPr>
            <a:endParaRPr lang="es-CL" sz="1800" dirty="0">
              <a:solidFill>
                <a:srgbClr val="356A83"/>
              </a:solidFill>
              <a:latin typeface="Century Gothic" panose="020B0502020202020204" pitchFamily="34" charset="0"/>
            </a:endParaRPr>
          </a:p>
          <a:p>
            <a:pPr marL="0" indent="0">
              <a:buNone/>
            </a:pPr>
            <a:endParaRPr lang="es-CL" sz="1800" dirty="0" smtClean="0">
              <a:solidFill>
                <a:srgbClr val="356A83"/>
              </a:solidFill>
              <a:latin typeface="Century Gothic" panose="020B0502020202020204" pitchFamily="34" charset="0"/>
            </a:endParaRPr>
          </a:p>
          <a:p>
            <a:pPr marL="0" indent="0">
              <a:buNone/>
            </a:pPr>
            <a:endParaRPr lang="es-CL" sz="1800" dirty="0" smtClean="0">
              <a:solidFill>
                <a:srgbClr val="356A83"/>
              </a:solidFill>
              <a:latin typeface="Century Gothic" panose="020B0502020202020204" pitchFamily="34" charset="0"/>
            </a:endParaRPr>
          </a:p>
          <a:p>
            <a:pPr marL="0" indent="0">
              <a:buNone/>
            </a:pPr>
            <a:endParaRPr lang="es-CL" sz="1800" dirty="0" smtClean="0">
              <a:solidFill>
                <a:srgbClr val="356A83"/>
              </a:solidFill>
              <a:latin typeface="Century Gothic" panose="020B0502020202020204" pitchFamily="34" charset="0"/>
            </a:endParaRPr>
          </a:p>
          <a:p>
            <a:pPr marL="0" indent="0">
              <a:buNone/>
            </a:pPr>
            <a:endParaRPr lang="es-CL" sz="1800" dirty="0">
              <a:solidFill>
                <a:srgbClr val="356A83"/>
              </a:solidFill>
              <a:latin typeface="Century Gothic" panose="020B0502020202020204" pitchFamily="34" charset="0"/>
            </a:endParaRPr>
          </a:p>
        </p:txBody>
      </p:sp>
      <p:sp>
        <p:nvSpPr>
          <p:cNvPr id="5" name="4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12</a:t>
            </a:fld>
            <a:endParaRPr lang="es-CL" dirty="0">
              <a:solidFill>
                <a:prstClr val="black">
                  <a:tint val="75000"/>
                </a:prstClr>
              </a:solidFill>
            </a:endParaRPr>
          </a:p>
        </p:txBody>
      </p:sp>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240457"/>
            <a:ext cx="976683" cy="982787"/>
          </a:xfrm>
          <a:prstGeom prst="rect">
            <a:avLst/>
          </a:prstGeom>
        </p:spPr>
      </p:pic>
      <p:sp>
        <p:nvSpPr>
          <p:cNvPr id="6" name="5 CuadroTexto"/>
          <p:cNvSpPr txBox="1"/>
          <p:nvPr/>
        </p:nvSpPr>
        <p:spPr>
          <a:xfrm>
            <a:off x="4896035" y="5871050"/>
            <a:ext cx="3384376" cy="523220"/>
          </a:xfrm>
          <a:prstGeom prst="rect">
            <a:avLst/>
          </a:prstGeom>
          <a:noFill/>
        </p:spPr>
        <p:txBody>
          <a:bodyPr wrap="square" rtlCol="0">
            <a:spAutoFit/>
          </a:bodyPr>
          <a:lstStyle/>
          <a:p>
            <a:pPr algn="ctr"/>
            <a:r>
              <a:rPr lang="es-CL" sz="1400" dirty="0">
                <a:solidFill>
                  <a:srgbClr val="356A83"/>
                </a:solidFill>
                <a:latin typeface="Century Gothic" panose="020B0502020202020204" pitchFamily="34" charset="0"/>
              </a:rPr>
              <a:t>Stand reciclaje Trial Running Mahuida</a:t>
            </a:r>
          </a:p>
        </p:txBody>
      </p:sp>
      <p:sp>
        <p:nvSpPr>
          <p:cNvPr id="12" name="11 CuadroTexto"/>
          <p:cNvSpPr txBox="1"/>
          <p:nvPr/>
        </p:nvSpPr>
        <p:spPr>
          <a:xfrm>
            <a:off x="946109" y="5871050"/>
            <a:ext cx="3384376" cy="307777"/>
          </a:xfrm>
          <a:prstGeom prst="rect">
            <a:avLst/>
          </a:prstGeom>
          <a:noFill/>
        </p:spPr>
        <p:txBody>
          <a:bodyPr wrap="square" rtlCol="0">
            <a:spAutoFit/>
          </a:bodyPr>
          <a:lstStyle/>
          <a:p>
            <a:pPr algn="ctr"/>
            <a:r>
              <a:rPr lang="es-CL" sz="1400" dirty="0">
                <a:solidFill>
                  <a:srgbClr val="356A83"/>
                </a:solidFill>
                <a:latin typeface="Century Gothic" panose="020B0502020202020204" pitchFamily="34" charset="0"/>
              </a:rPr>
              <a:t>Stand copa Madrigol 2018)</a:t>
            </a:r>
          </a:p>
        </p:txBody>
      </p:sp>
      <p:sp>
        <p:nvSpPr>
          <p:cNvPr id="13" name="6 Marcador de contenido"/>
          <p:cNvSpPr txBox="1">
            <a:spLocks/>
          </p:cNvSpPr>
          <p:nvPr/>
        </p:nvSpPr>
        <p:spPr>
          <a:xfrm>
            <a:off x="328389" y="1457832"/>
            <a:ext cx="8352928" cy="47209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Ø"/>
            </a:pPr>
            <a:r>
              <a:rPr lang="es-CL" sz="1800" dirty="0" smtClean="0">
                <a:solidFill>
                  <a:srgbClr val="356A83"/>
                </a:solidFill>
                <a:latin typeface="Century Gothic" panose="020B0502020202020204" pitchFamily="34" charset="0"/>
              </a:rPr>
              <a:t>Diseñar e implementar estrategias de comunicación y sensibilización.</a:t>
            </a:r>
          </a:p>
          <a:p>
            <a:pPr marL="0" indent="0" algn="just">
              <a:buNone/>
            </a:pPr>
            <a:r>
              <a:rPr lang="es-MX" sz="1600" dirty="0">
                <a:solidFill>
                  <a:srgbClr val="356A83"/>
                </a:solidFill>
                <a:latin typeface="Century Gothic" panose="020B0502020202020204" pitchFamily="34" charset="0"/>
              </a:rPr>
              <a:t>Propiciar instancias de difusión pública y privada utilizando herramientas tales como plataformas institucionales, redes sociales, </a:t>
            </a:r>
            <a:r>
              <a:rPr lang="es-MX" sz="1600" dirty="0" smtClean="0">
                <a:solidFill>
                  <a:srgbClr val="356A83"/>
                </a:solidFill>
                <a:latin typeface="Century Gothic" panose="020B0502020202020204" pitchFamily="34" charset="0"/>
              </a:rPr>
              <a:t>seminarios.</a:t>
            </a:r>
            <a:endParaRPr lang="es-CL" sz="1600" dirty="0">
              <a:solidFill>
                <a:srgbClr val="356A83"/>
              </a:solidFill>
              <a:latin typeface="Century Gothic" panose="020B0502020202020204" pitchFamily="34" charset="0"/>
            </a:endParaRPr>
          </a:p>
          <a:p>
            <a:pPr marL="0" indent="0">
              <a:buFont typeface="Arial" panose="020B0604020202020204" pitchFamily="34" charset="0"/>
              <a:buNone/>
            </a:pPr>
            <a:endParaRPr lang="es-CL" sz="1800" dirty="0" smtClean="0">
              <a:solidFill>
                <a:srgbClr val="356A83"/>
              </a:solidFill>
              <a:latin typeface="Century Gothic" panose="020B0502020202020204" pitchFamily="34" charset="0"/>
            </a:endParaRPr>
          </a:p>
          <a:p>
            <a:pPr marL="0" indent="0">
              <a:buFont typeface="Arial" panose="020B0604020202020204" pitchFamily="34" charset="0"/>
              <a:buNone/>
            </a:pPr>
            <a:endParaRPr lang="es-CL" sz="1800" dirty="0" smtClean="0">
              <a:solidFill>
                <a:srgbClr val="356A83"/>
              </a:solidFill>
              <a:latin typeface="Century Gothic" panose="020B0502020202020204" pitchFamily="34" charset="0"/>
            </a:endParaRPr>
          </a:p>
        </p:txBody>
      </p:sp>
      <p:pic>
        <p:nvPicPr>
          <p:cNvPr id="16" name="15 Imagen"/>
          <p:cNvPicPr/>
          <p:nvPr/>
        </p:nvPicPr>
        <p:blipFill>
          <a:blip r:embed="rId4"/>
          <a:stretch>
            <a:fillRect/>
          </a:stretch>
        </p:blipFill>
        <p:spPr>
          <a:xfrm>
            <a:off x="574467" y="2708920"/>
            <a:ext cx="3930386" cy="2880320"/>
          </a:xfrm>
          <a:prstGeom prst="rect">
            <a:avLst/>
          </a:prstGeom>
        </p:spPr>
      </p:pic>
      <p:pic>
        <p:nvPicPr>
          <p:cNvPr id="18" name="17 Imagen"/>
          <p:cNvPicPr/>
          <p:nvPr/>
        </p:nvPicPr>
        <p:blipFill>
          <a:blip r:embed="rId5"/>
          <a:stretch>
            <a:fillRect/>
          </a:stretch>
        </p:blipFill>
        <p:spPr>
          <a:xfrm>
            <a:off x="4788025" y="2708920"/>
            <a:ext cx="3893292" cy="2880320"/>
          </a:xfrm>
          <a:prstGeom prst="rect">
            <a:avLst/>
          </a:prstGeom>
        </p:spPr>
      </p:pic>
    </p:spTree>
    <p:extLst>
      <p:ext uri="{BB962C8B-B14F-4D97-AF65-F5344CB8AC3E}">
        <p14:creationId xmlns:p14="http://schemas.microsoft.com/office/powerpoint/2010/main" val="35420345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uadroTexto 3">
            <a:extLst>
              <a:ext uri="{FF2B5EF4-FFF2-40B4-BE49-F238E27FC236}">
                <a16:creationId xmlns:a16="http://schemas.microsoft.com/office/drawing/2014/main" xmlns="" id="{91CDA593-4249-46ED-B294-5E42A56BC172}"/>
              </a:ext>
            </a:extLst>
          </p:cNvPr>
          <p:cNvSpPr txBox="1"/>
          <p:nvPr/>
        </p:nvSpPr>
        <p:spPr>
          <a:xfrm>
            <a:off x="3347864" y="548680"/>
            <a:ext cx="3960440" cy="400110"/>
          </a:xfrm>
          <a:prstGeom prst="rect">
            <a:avLst/>
          </a:prstGeom>
          <a:noFill/>
        </p:spPr>
        <p:txBody>
          <a:bodyPr wrap="square" rtlCol="0">
            <a:spAutoFit/>
          </a:bodyPr>
          <a:lstStyle/>
          <a:p>
            <a:pPr algn="ctr"/>
            <a:r>
              <a:rPr lang="es-CL" sz="2000" b="1" dirty="0" smtClean="0">
                <a:solidFill>
                  <a:srgbClr val="356A83"/>
                </a:solidFill>
                <a:latin typeface="Century Gothic" panose="020B0502020202020204" pitchFamily="34" charset="0"/>
              </a:rPr>
              <a:t>Rol del Municipio</a:t>
            </a:r>
          </a:p>
        </p:txBody>
      </p:sp>
      <p:sp>
        <p:nvSpPr>
          <p:cNvPr id="7" name="6 Marcador de contenido"/>
          <p:cNvSpPr>
            <a:spLocks noGrp="1"/>
          </p:cNvSpPr>
          <p:nvPr>
            <p:ph idx="1"/>
          </p:nvPr>
        </p:nvSpPr>
        <p:spPr>
          <a:xfrm>
            <a:off x="395536" y="1628800"/>
            <a:ext cx="8352928" cy="1118011"/>
          </a:xfrm>
        </p:spPr>
        <p:txBody>
          <a:bodyPr>
            <a:normAutofit/>
          </a:bodyPr>
          <a:lstStyle/>
          <a:p>
            <a:pPr>
              <a:buFont typeface="Wingdings" panose="05000000000000000000" pitchFamily="2" charset="2"/>
              <a:buChar char="Ø"/>
            </a:pPr>
            <a:r>
              <a:rPr lang="es-CL" sz="1800" dirty="0" smtClean="0">
                <a:solidFill>
                  <a:srgbClr val="356A83"/>
                </a:solidFill>
                <a:latin typeface="Century Gothic" panose="020B0502020202020204" pitchFamily="34" charset="0"/>
              </a:rPr>
              <a:t>Diseño de medidas de prevención para la generación de residuos.</a:t>
            </a:r>
          </a:p>
          <a:p>
            <a:pPr>
              <a:buFont typeface="Wingdings" panose="05000000000000000000" pitchFamily="2" charset="2"/>
              <a:buChar char="Ø"/>
            </a:pPr>
            <a:r>
              <a:rPr lang="es-MX" sz="1800" dirty="0" smtClean="0">
                <a:solidFill>
                  <a:srgbClr val="356A83"/>
                </a:solidFill>
                <a:latin typeface="Century Gothic" panose="020B0502020202020204" pitchFamily="34" charset="0"/>
              </a:rPr>
              <a:t>Fomentar </a:t>
            </a:r>
            <a:r>
              <a:rPr lang="es-MX" sz="1800" dirty="0">
                <a:solidFill>
                  <a:srgbClr val="356A83"/>
                </a:solidFill>
                <a:latin typeface="Century Gothic" panose="020B0502020202020204" pitchFamily="34" charset="0"/>
              </a:rPr>
              <a:t>en el sector privado esfuerzos para prevenir la generación y promover la valorización de residuos sólidos</a:t>
            </a:r>
            <a:r>
              <a:rPr lang="es-MX" sz="1800" dirty="0" smtClean="0">
                <a:solidFill>
                  <a:srgbClr val="356A83"/>
                </a:solidFill>
                <a:latin typeface="Century Gothic" panose="020B0502020202020204" pitchFamily="34" charset="0"/>
              </a:rPr>
              <a:t>.</a:t>
            </a:r>
          </a:p>
          <a:p>
            <a:pPr marL="0" indent="0">
              <a:buNone/>
            </a:pPr>
            <a:endParaRPr lang="es-CL" sz="1800" dirty="0">
              <a:solidFill>
                <a:srgbClr val="356A83"/>
              </a:solidFill>
              <a:latin typeface="Century Gothic" panose="020B0502020202020204" pitchFamily="34" charset="0"/>
            </a:endParaRPr>
          </a:p>
          <a:p>
            <a:pPr marL="0" indent="0">
              <a:buNone/>
            </a:pPr>
            <a:endParaRPr lang="es-CL" sz="1800" dirty="0" smtClean="0">
              <a:solidFill>
                <a:srgbClr val="356A83"/>
              </a:solidFill>
              <a:latin typeface="Century Gothic" panose="020B0502020202020204" pitchFamily="34" charset="0"/>
            </a:endParaRPr>
          </a:p>
          <a:p>
            <a:pPr marL="0" indent="0">
              <a:buNone/>
            </a:pPr>
            <a:endParaRPr lang="es-CL" sz="1800" dirty="0" smtClean="0">
              <a:solidFill>
                <a:srgbClr val="356A83"/>
              </a:solidFill>
              <a:latin typeface="Century Gothic" panose="020B0502020202020204" pitchFamily="34" charset="0"/>
            </a:endParaRPr>
          </a:p>
        </p:txBody>
      </p:sp>
      <p:sp>
        <p:nvSpPr>
          <p:cNvPr id="5" name="4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13</a:t>
            </a:fld>
            <a:endParaRPr lang="es-CL">
              <a:solidFill>
                <a:prstClr val="black">
                  <a:tint val="75000"/>
                </a:prstClr>
              </a:solidFill>
            </a:endParaRPr>
          </a:p>
        </p:txBody>
      </p:sp>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240457"/>
            <a:ext cx="976683" cy="982787"/>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887682"/>
            <a:ext cx="4572508" cy="2801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15 CuadroTexto"/>
          <p:cNvSpPr txBox="1"/>
          <p:nvPr/>
        </p:nvSpPr>
        <p:spPr>
          <a:xfrm>
            <a:off x="5188643" y="2996952"/>
            <a:ext cx="3528392" cy="3077766"/>
          </a:xfrm>
          <a:prstGeom prst="rect">
            <a:avLst/>
          </a:prstGeom>
          <a:noFill/>
        </p:spPr>
        <p:txBody>
          <a:bodyPr wrap="square" rtlCol="0">
            <a:spAutoFit/>
          </a:bodyPr>
          <a:lstStyle/>
          <a:p>
            <a:pPr algn="just"/>
            <a:r>
              <a:rPr lang="es-MX" sz="1600" dirty="0">
                <a:solidFill>
                  <a:srgbClr val="356A83"/>
                </a:solidFill>
                <a:latin typeface="Century Gothic" panose="020B0502020202020204" pitchFamily="34" charset="0"/>
              </a:rPr>
              <a:t>Las obligaciones para prevenir la generación de residuos y fomentar su reutilización, reciclaje y otro tipo de valorización serán establecidas o exigidas de manera progresiva, atendiendo a la cantidad y peligrosidad de los residuos, las tecnologías disponibles, el impacto económico y social y la situación geográfica, entre otros.</a:t>
            </a:r>
            <a:endParaRPr lang="es-CL" sz="1600" dirty="0">
              <a:solidFill>
                <a:srgbClr val="356A83"/>
              </a:solidFill>
              <a:latin typeface="Century Gothic" panose="020B0502020202020204" pitchFamily="34" charset="0"/>
            </a:endParaRPr>
          </a:p>
          <a:p>
            <a:endParaRPr lang="es-CL" dirty="0"/>
          </a:p>
        </p:txBody>
      </p:sp>
    </p:spTree>
    <p:extLst>
      <p:ext uri="{BB962C8B-B14F-4D97-AF65-F5344CB8AC3E}">
        <p14:creationId xmlns:p14="http://schemas.microsoft.com/office/powerpoint/2010/main" val="31926148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uadroTexto 3">
            <a:extLst>
              <a:ext uri="{FF2B5EF4-FFF2-40B4-BE49-F238E27FC236}">
                <a16:creationId xmlns:a16="http://schemas.microsoft.com/office/drawing/2014/main" xmlns="" id="{91CDA593-4249-46ED-B294-5E42A56BC172}"/>
              </a:ext>
            </a:extLst>
          </p:cNvPr>
          <p:cNvSpPr txBox="1"/>
          <p:nvPr/>
        </p:nvSpPr>
        <p:spPr>
          <a:xfrm>
            <a:off x="3347864" y="548680"/>
            <a:ext cx="3960440" cy="400110"/>
          </a:xfrm>
          <a:prstGeom prst="rect">
            <a:avLst/>
          </a:prstGeom>
          <a:noFill/>
        </p:spPr>
        <p:txBody>
          <a:bodyPr wrap="square" rtlCol="0">
            <a:spAutoFit/>
          </a:bodyPr>
          <a:lstStyle/>
          <a:p>
            <a:pPr algn="ctr"/>
            <a:r>
              <a:rPr lang="es-CL" sz="2000" b="1" dirty="0" smtClean="0">
                <a:solidFill>
                  <a:srgbClr val="356A83"/>
                </a:solidFill>
                <a:latin typeface="Century Gothic" panose="020B0502020202020204" pitchFamily="34" charset="0"/>
              </a:rPr>
              <a:t>Rol del Municipio</a:t>
            </a:r>
          </a:p>
        </p:txBody>
      </p:sp>
      <p:sp>
        <p:nvSpPr>
          <p:cNvPr id="7" name="6 Marcador de contenido"/>
          <p:cNvSpPr>
            <a:spLocks noGrp="1"/>
          </p:cNvSpPr>
          <p:nvPr>
            <p:ph idx="1"/>
          </p:nvPr>
        </p:nvSpPr>
        <p:spPr>
          <a:xfrm>
            <a:off x="395536" y="1534166"/>
            <a:ext cx="8352928" cy="792088"/>
          </a:xfrm>
        </p:spPr>
        <p:txBody>
          <a:bodyPr>
            <a:normAutofit/>
          </a:bodyPr>
          <a:lstStyle/>
          <a:p>
            <a:pPr>
              <a:buFont typeface="Wingdings" panose="05000000000000000000" pitchFamily="2" charset="2"/>
              <a:buChar char="Ø"/>
            </a:pPr>
            <a:r>
              <a:rPr lang="es-CL" sz="1800" dirty="0" smtClean="0">
                <a:solidFill>
                  <a:srgbClr val="356A83"/>
                </a:solidFill>
                <a:latin typeface="Century Gothic" panose="020B0502020202020204" pitchFamily="34" charset="0"/>
              </a:rPr>
              <a:t>La implementación de la estrategia de gestión Municipal se basa en los principios generales:</a:t>
            </a:r>
          </a:p>
          <a:p>
            <a:pPr marL="0" indent="0">
              <a:buNone/>
            </a:pPr>
            <a:endParaRPr lang="es-CL" sz="1800" dirty="0" smtClean="0">
              <a:solidFill>
                <a:srgbClr val="356A83"/>
              </a:solidFill>
              <a:latin typeface="Century Gothic" panose="020B0502020202020204" pitchFamily="34" charset="0"/>
            </a:endParaRPr>
          </a:p>
          <a:p>
            <a:pPr marL="0" indent="0">
              <a:buNone/>
            </a:pPr>
            <a:endParaRPr lang="es-CL" sz="1800" dirty="0" smtClean="0">
              <a:solidFill>
                <a:srgbClr val="356A83"/>
              </a:solidFill>
              <a:latin typeface="Century Gothic" panose="020B0502020202020204" pitchFamily="34" charset="0"/>
            </a:endParaRPr>
          </a:p>
        </p:txBody>
      </p:sp>
      <p:sp>
        <p:nvSpPr>
          <p:cNvPr id="5" name="4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14</a:t>
            </a:fld>
            <a:endParaRPr lang="es-CL">
              <a:solidFill>
                <a:prstClr val="black">
                  <a:tint val="75000"/>
                </a:prstClr>
              </a:solidFill>
            </a:endParaRPr>
          </a:p>
        </p:txBody>
      </p:sp>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240457"/>
            <a:ext cx="976683" cy="982787"/>
          </a:xfrm>
          <a:prstGeom prst="rect">
            <a:avLst/>
          </a:prstGeom>
        </p:spPr>
      </p:pic>
      <p:sp>
        <p:nvSpPr>
          <p:cNvPr id="10" name="9 Rectángulo"/>
          <p:cNvSpPr/>
          <p:nvPr/>
        </p:nvSpPr>
        <p:spPr>
          <a:xfrm>
            <a:off x="545914" y="2272129"/>
            <a:ext cx="7689140" cy="4524315"/>
          </a:xfrm>
          <a:prstGeom prst="rect">
            <a:avLst/>
          </a:prstGeom>
        </p:spPr>
        <p:txBody>
          <a:bodyPr wrap="square">
            <a:spAutoFit/>
          </a:bodyPr>
          <a:lstStyle/>
          <a:p>
            <a:pPr marL="285750" indent="-285750">
              <a:buFont typeface="Wingdings" panose="05000000000000000000" pitchFamily="2" charset="2"/>
              <a:buChar char="q"/>
            </a:pPr>
            <a:r>
              <a:rPr lang="es-CL" sz="1600" b="1" u="sng" dirty="0" smtClean="0">
                <a:solidFill>
                  <a:srgbClr val="356A83"/>
                </a:solidFill>
                <a:latin typeface="Century Gothic" panose="020B0502020202020204" pitchFamily="34" charset="0"/>
              </a:rPr>
              <a:t>Preventivo</a:t>
            </a:r>
            <a:endParaRPr lang="es-CL" sz="1600" b="1" u="sng" dirty="0">
              <a:solidFill>
                <a:srgbClr val="356A83"/>
              </a:solidFill>
              <a:latin typeface="Century Gothic" panose="020B0502020202020204" pitchFamily="34" charset="0"/>
            </a:endParaRPr>
          </a:p>
          <a:p>
            <a:r>
              <a:rPr lang="es-MX" sz="1600" dirty="0">
                <a:solidFill>
                  <a:srgbClr val="356A83"/>
                </a:solidFill>
                <a:latin typeface="Century Gothic" panose="020B0502020202020204" pitchFamily="34" charset="0"/>
              </a:rPr>
              <a:t>Conjunto de acciones o medidas que se reflejan en cambios en los hábitos, en el uso de insumos y materias primas utilizadas en procesos productivos, diseño o en modificaciones en dichos procesos, así como en el consumo, destinadas a evitar la generación de residuos, la reducción en cantidad o la peligrosidad de los mismos</a:t>
            </a:r>
            <a:r>
              <a:rPr lang="es-MX" sz="1600" dirty="0" smtClean="0">
                <a:solidFill>
                  <a:srgbClr val="356A83"/>
                </a:solidFill>
                <a:latin typeface="Century Gothic" panose="020B0502020202020204" pitchFamily="34" charset="0"/>
              </a:rPr>
              <a:t>.</a:t>
            </a:r>
          </a:p>
          <a:p>
            <a:endParaRPr lang="es-CL" sz="1600" dirty="0">
              <a:solidFill>
                <a:srgbClr val="356A83"/>
              </a:solidFill>
              <a:latin typeface="Century Gothic" panose="020B0502020202020204" pitchFamily="34" charset="0"/>
            </a:endParaRPr>
          </a:p>
          <a:p>
            <a:pPr marL="285750" indent="-285750">
              <a:buFont typeface="Wingdings" panose="05000000000000000000" pitchFamily="2" charset="2"/>
              <a:buChar char="q"/>
            </a:pPr>
            <a:r>
              <a:rPr lang="es-MX" sz="1600" b="1" u="sng" dirty="0" smtClean="0">
                <a:solidFill>
                  <a:srgbClr val="356A83"/>
                </a:solidFill>
                <a:latin typeface="Century Gothic" panose="020B0502020202020204" pitchFamily="34" charset="0"/>
              </a:rPr>
              <a:t>Jerarquía </a:t>
            </a:r>
            <a:r>
              <a:rPr lang="es-MX" sz="1600" b="1" u="sng" dirty="0">
                <a:solidFill>
                  <a:srgbClr val="356A83"/>
                </a:solidFill>
                <a:latin typeface="Century Gothic" panose="020B0502020202020204" pitchFamily="34" charset="0"/>
              </a:rPr>
              <a:t>en el manejo de residuos</a:t>
            </a:r>
          </a:p>
          <a:p>
            <a:r>
              <a:rPr lang="es-MX" sz="1600" dirty="0">
                <a:solidFill>
                  <a:srgbClr val="356A83"/>
                </a:solidFill>
                <a:latin typeface="Century Gothic" panose="020B0502020202020204" pitchFamily="34" charset="0"/>
              </a:rPr>
              <a:t>P</a:t>
            </a:r>
            <a:r>
              <a:rPr lang="es-MX" sz="1600" dirty="0" smtClean="0">
                <a:solidFill>
                  <a:srgbClr val="356A83"/>
                </a:solidFill>
                <a:latin typeface="Century Gothic" panose="020B0502020202020204" pitchFamily="34" charset="0"/>
              </a:rPr>
              <a:t>revención </a:t>
            </a:r>
            <a:r>
              <a:rPr lang="es-MX" sz="1600" dirty="0">
                <a:solidFill>
                  <a:srgbClr val="356A83"/>
                </a:solidFill>
                <a:latin typeface="Century Gothic" panose="020B0502020202020204" pitchFamily="34" charset="0"/>
              </a:rPr>
              <a:t>en la generación de </a:t>
            </a:r>
            <a:r>
              <a:rPr lang="es-MX" sz="1600" dirty="0" smtClean="0">
                <a:solidFill>
                  <a:srgbClr val="356A83"/>
                </a:solidFill>
                <a:latin typeface="Century Gothic" panose="020B0502020202020204" pitchFamily="34" charset="0"/>
              </a:rPr>
              <a:t>residuos -  La reutilización -  El </a:t>
            </a:r>
            <a:r>
              <a:rPr lang="es-MX" sz="1600" dirty="0">
                <a:solidFill>
                  <a:srgbClr val="356A83"/>
                </a:solidFill>
                <a:latin typeface="Century Gothic" panose="020B0502020202020204" pitchFamily="34" charset="0"/>
              </a:rPr>
              <a:t>reciclaje de los mismos o de uno o más de sus componentes </a:t>
            </a:r>
            <a:r>
              <a:rPr lang="es-MX" sz="1600" dirty="0" smtClean="0">
                <a:solidFill>
                  <a:srgbClr val="356A83"/>
                </a:solidFill>
                <a:latin typeface="Century Gothic" panose="020B0502020202020204" pitchFamily="34" charset="0"/>
              </a:rPr>
              <a:t>-  </a:t>
            </a:r>
            <a:r>
              <a:rPr lang="es-MX" sz="1600" dirty="0">
                <a:solidFill>
                  <a:srgbClr val="356A83"/>
                </a:solidFill>
                <a:latin typeface="Century Gothic" panose="020B0502020202020204" pitchFamily="34" charset="0"/>
              </a:rPr>
              <a:t>L</a:t>
            </a:r>
            <a:r>
              <a:rPr lang="es-MX" sz="1600" dirty="0" smtClean="0">
                <a:solidFill>
                  <a:srgbClr val="356A83"/>
                </a:solidFill>
                <a:latin typeface="Century Gothic" panose="020B0502020202020204" pitchFamily="34" charset="0"/>
              </a:rPr>
              <a:t>a </a:t>
            </a:r>
            <a:r>
              <a:rPr lang="es-MX" sz="1600" dirty="0">
                <a:solidFill>
                  <a:srgbClr val="356A83"/>
                </a:solidFill>
                <a:latin typeface="Century Gothic" panose="020B0502020202020204" pitchFamily="34" charset="0"/>
              </a:rPr>
              <a:t>valorización energética de los residuos, total o parcial, dejando como última alternativa su eliminación, acorde al desarrollo de instrumentos legales, reglamentarios y económicos pertinentes. </a:t>
            </a:r>
            <a:endParaRPr lang="es-MX" sz="1600" dirty="0" smtClean="0">
              <a:solidFill>
                <a:srgbClr val="356A83"/>
              </a:solidFill>
              <a:latin typeface="Century Gothic" panose="020B0502020202020204" pitchFamily="34" charset="0"/>
            </a:endParaRPr>
          </a:p>
          <a:p>
            <a:endParaRPr lang="es-MX" sz="1600" dirty="0" smtClean="0">
              <a:solidFill>
                <a:srgbClr val="356A83"/>
              </a:solidFill>
              <a:latin typeface="Century Gothic" panose="020B0502020202020204" pitchFamily="34" charset="0"/>
            </a:endParaRPr>
          </a:p>
          <a:p>
            <a:pPr marL="285750" indent="-285750">
              <a:buFont typeface="Wingdings" panose="05000000000000000000" pitchFamily="2" charset="2"/>
              <a:buChar char="q"/>
            </a:pPr>
            <a:r>
              <a:rPr lang="es-CL" sz="1600" b="1" u="sng" dirty="0" smtClean="0">
                <a:solidFill>
                  <a:srgbClr val="356A83"/>
                </a:solidFill>
                <a:latin typeface="Century Gothic" panose="020B0502020202020204" pitchFamily="34" charset="0"/>
              </a:rPr>
              <a:t>El </a:t>
            </a:r>
            <a:r>
              <a:rPr lang="es-CL" sz="1600" b="1" u="sng" dirty="0">
                <a:solidFill>
                  <a:srgbClr val="356A83"/>
                </a:solidFill>
                <a:latin typeface="Century Gothic" panose="020B0502020202020204" pitchFamily="34" charset="0"/>
              </a:rPr>
              <a:t>que contamina paga</a:t>
            </a:r>
          </a:p>
          <a:p>
            <a:r>
              <a:rPr lang="es-MX" sz="1600" dirty="0">
                <a:solidFill>
                  <a:srgbClr val="356A83"/>
                </a:solidFill>
                <a:latin typeface="Century Gothic" panose="020B0502020202020204" pitchFamily="34" charset="0"/>
              </a:rPr>
              <a:t>El generador de un residuo es responsable de éste, así como de internalizar los costos y las externalidades negativas, asociadas a su manejo.</a:t>
            </a:r>
          </a:p>
          <a:p>
            <a:endParaRPr lang="es-MX" sz="1600" dirty="0">
              <a:solidFill>
                <a:srgbClr val="356A83"/>
              </a:solidFill>
              <a:latin typeface="Century Gothic" panose="020B0502020202020204" pitchFamily="34" charset="0"/>
            </a:endParaRPr>
          </a:p>
        </p:txBody>
      </p:sp>
    </p:spTree>
    <p:extLst>
      <p:ext uri="{BB962C8B-B14F-4D97-AF65-F5344CB8AC3E}">
        <p14:creationId xmlns:p14="http://schemas.microsoft.com/office/powerpoint/2010/main" val="170681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uadroTexto 3">
            <a:extLst>
              <a:ext uri="{FF2B5EF4-FFF2-40B4-BE49-F238E27FC236}">
                <a16:creationId xmlns:a16="http://schemas.microsoft.com/office/drawing/2014/main" xmlns="" id="{91CDA593-4249-46ED-B294-5E42A56BC172}"/>
              </a:ext>
            </a:extLst>
          </p:cNvPr>
          <p:cNvSpPr txBox="1"/>
          <p:nvPr/>
        </p:nvSpPr>
        <p:spPr>
          <a:xfrm>
            <a:off x="3347864" y="548680"/>
            <a:ext cx="3960440" cy="400110"/>
          </a:xfrm>
          <a:prstGeom prst="rect">
            <a:avLst/>
          </a:prstGeom>
          <a:noFill/>
        </p:spPr>
        <p:txBody>
          <a:bodyPr wrap="square" rtlCol="0">
            <a:spAutoFit/>
          </a:bodyPr>
          <a:lstStyle/>
          <a:p>
            <a:pPr algn="ctr"/>
            <a:r>
              <a:rPr lang="es-CL" sz="2000" b="1" dirty="0" smtClean="0">
                <a:solidFill>
                  <a:srgbClr val="356A83"/>
                </a:solidFill>
                <a:latin typeface="Century Gothic" panose="020B0502020202020204" pitchFamily="34" charset="0"/>
              </a:rPr>
              <a:t>Rol del Municipio</a:t>
            </a:r>
          </a:p>
        </p:txBody>
      </p:sp>
      <p:sp>
        <p:nvSpPr>
          <p:cNvPr id="5" name="4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15</a:t>
            </a:fld>
            <a:endParaRPr lang="es-CL">
              <a:solidFill>
                <a:prstClr val="black">
                  <a:tint val="75000"/>
                </a:prstClr>
              </a:solidFill>
            </a:endParaRPr>
          </a:p>
        </p:txBody>
      </p:sp>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240457"/>
            <a:ext cx="976683" cy="982787"/>
          </a:xfrm>
          <a:prstGeom prst="rect">
            <a:avLst/>
          </a:prstGeom>
        </p:spPr>
      </p:pic>
      <p:sp>
        <p:nvSpPr>
          <p:cNvPr id="10" name="9 Rectángulo"/>
          <p:cNvSpPr/>
          <p:nvPr/>
        </p:nvSpPr>
        <p:spPr>
          <a:xfrm>
            <a:off x="611560" y="1223244"/>
            <a:ext cx="7689140" cy="5755422"/>
          </a:xfrm>
          <a:prstGeom prst="rect">
            <a:avLst/>
          </a:prstGeom>
        </p:spPr>
        <p:txBody>
          <a:bodyPr wrap="square">
            <a:spAutoFit/>
          </a:bodyPr>
          <a:lstStyle/>
          <a:p>
            <a:pPr marL="285750" indent="-285750">
              <a:buFont typeface="Wingdings" panose="05000000000000000000" pitchFamily="2" charset="2"/>
              <a:buChar char="q"/>
            </a:pPr>
            <a:r>
              <a:rPr lang="es-CL" sz="1600" b="1" u="sng" dirty="0" smtClean="0">
                <a:solidFill>
                  <a:srgbClr val="356A83"/>
                </a:solidFill>
                <a:latin typeface="Century Gothic" panose="020B0502020202020204" pitchFamily="34" charset="0"/>
              </a:rPr>
              <a:t>Precautorio</a:t>
            </a:r>
          </a:p>
          <a:p>
            <a:pPr algn="just"/>
            <a:r>
              <a:rPr lang="es-MX" sz="1600" dirty="0" smtClean="0">
                <a:solidFill>
                  <a:srgbClr val="356A83"/>
                </a:solidFill>
                <a:latin typeface="Century Gothic" panose="020B0502020202020204" pitchFamily="34" charset="0"/>
              </a:rPr>
              <a:t>Acciones </a:t>
            </a:r>
            <a:r>
              <a:rPr lang="es-MX" sz="1600" dirty="0">
                <a:solidFill>
                  <a:srgbClr val="356A83"/>
                </a:solidFill>
                <a:latin typeface="Century Gothic" panose="020B0502020202020204" pitchFamily="34" charset="0"/>
              </a:rPr>
              <a:t>o medidas </a:t>
            </a:r>
            <a:r>
              <a:rPr lang="es-MX" sz="1600" dirty="0" smtClean="0">
                <a:solidFill>
                  <a:srgbClr val="356A83"/>
                </a:solidFill>
                <a:latin typeface="Century Gothic" panose="020B0502020202020204" pitchFamily="34" charset="0"/>
              </a:rPr>
              <a:t>que promuevan ; cambios </a:t>
            </a:r>
            <a:r>
              <a:rPr lang="es-MX" sz="1600" dirty="0">
                <a:solidFill>
                  <a:srgbClr val="356A83"/>
                </a:solidFill>
                <a:latin typeface="Century Gothic" panose="020B0502020202020204" pitchFamily="34" charset="0"/>
              </a:rPr>
              <a:t>en los </a:t>
            </a:r>
            <a:r>
              <a:rPr lang="es-MX" sz="1600" dirty="0" smtClean="0">
                <a:solidFill>
                  <a:srgbClr val="356A83"/>
                </a:solidFill>
                <a:latin typeface="Century Gothic" panose="020B0502020202020204" pitchFamily="34" charset="0"/>
              </a:rPr>
              <a:t>hábitos en el uso </a:t>
            </a:r>
            <a:r>
              <a:rPr lang="es-MX" sz="1600" dirty="0">
                <a:solidFill>
                  <a:srgbClr val="356A83"/>
                </a:solidFill>
                <a:latin typeface="Century Gothic" panose="020B0502020202020204" pitchFamily="34" charset="0"/>
              </a:rPr>
              <a:t>de </a:t>
            </a:r>
            <a:r>
              <a:rPr lang="es-MX" sz="1600" dirty="0" smtClean="0">
                <a:solidFill>
                  <a:srgbClr val="356A83"/>
                </a:solidFill>
                <a:latin typeface="Century Gothic" panose="020B0502020202020204" pitchFamily="34" charset="0"/>
              </a:rPr>
              <a:t>insumos, materias </a:t>
            </a:r>
            <a:r>
              <a:rPr lang="es-MX" sz="1600" dirty="0">
                <a:solidFill>
                  <a:srgbClr val="356A83"/>
                </a:solidFill>
                <a:latin typeface="Century Gothic" panose="020B0502020202020204" pitchFamily="34" charset="0"/>
              </a:rPr>
              <a:t>primas utilizadas en procesos </a:t>
            </a:r>
            <a:r>
              <a:rPr lang="es-MX" sz="1600" dirty="0" smtClean="0">
                <a:solidFill>
                  <a:srgbClr val="356A83"/>
                </a:solidFill>
                <a:latin typeface="Century Gothic" panose="020B0502020202020204" pitchFamily="34" charset="0"/>
              </a:rPr>
              <a:t>productivos, diseño </a:t>
            </a:r>
            <a:r>
              <a:rPr lang="es-MX" sz="1600" dirty="0">
                <a:solidFill>
                  <a:srgbClr val="356A83"/>
                </a:solidFill>
                <a:latin typeface="Century Gothic" panose="020B0502020202020204" pitchFamily="34" charset="0"/>
              </a:rPr>
              <a:t>o en modificaciones en dichos procesos, así como en el </a:t>
            </a:r>
            <a:r>
              <a:rPr lang="es-MX" sz="1600" dirty="0" smtClean="0">
                <a:solidFill>
                  <a:srgbClr val="356A83"/>
                </a:solidFill>
                <a:latin typeface="Century Gothic" panose="020B0502020202020204" pitchFamily="34" charset="0"/>
              </a:rPr>
              <a:t>consumo evitar </a:t>
            </a:r>
            <a:r>
              <a:rPr lang="es-MX" sz="1600" dirty="0">
                <a:solidFill>
                  <a:srgbClr val="356A83"/>
                </a:solidFill>
                <a:latin typeface="Century Gothic" panose="020B0502020202020204" pitchFamily="34" charset="0"/>
              </a:rPr>
              <a:t>la generación de residuos, la reducción en cantidad o la peligrosidad de los mismos</a:t>
            </a:r>
            <a:r>
              <a:rPr lang="es-MX" sz="1600" dirty="0" smtClean="0">
                <a:solidFill>
                  <a:srgbClr val="356A83"/>
                </a:solidFill>
                <a:latin typeface="Century Gothic" panose="020B0502020202020204" pitchFamily="34" charset="0"/>
              </a:rPr>
              <a:t>.</a:t>
            </a:r>
          </a:p>
          <a:p>
            <a:pPr algn="just"/>
            <a:endParaRPr lang="es-MX" sz="1600" dirty="0" smtClean="0">
              <a:solidFill>
                <a:srgbClr val="356A83"/>
              </a:solidFill>
              <a:latin typeface="Century Gothic" panose="020B0502020202020204" pitchFamily="34" charset="0"/>
            </a:endParaRPr>
          </a:p>
          <a:p>
            <a:pPr marL="285750" indent="-285750">
              <a:buFont typeface="Wingdings" panose="05000000000000000000" pitchFamily="2" charset="2"/>
              <a:buChar char="q"/>
            </a:pPr>
            <a:r>
              <a:rPr lang="es-MX" sz="1600" b="1" u="sng" dirty="0" smtClean="0">
                <a:solidFill>
                  <a:srgbClr val="356A83"/>
                </a:solidFill>
                <a:latin typeface="Century Gothic" panose="020B0502020202020204" pitchFamily="34" charset="0"/>
              </a:rPr>
              <a:t>Responsabilidad </a:t>
            </a:r>
            <a:r>
              <a:rPr lang="es-MX" sz="1600" b="1" u="sng" dirty="0">
                <a:solidFill>
                  <a:srgbClr val="356A83"/>
                </a:solidFill>
                <a:latin typeface="Century Gothic" panose="020B0502020202020204" pitchFamily="34" charset="0"/>
              </a:rPr>
              <a:t>del generador de un residuo</a:t>
            </a:r>
          </a:p>
          <a:p>
            <a:r>
              <a:rPr lang="es-MX" sz="1600" dirty="0">
                <a:solidFill>
                  <a:srgbClr val="356A83"/>
                </a:solidFill>
                <a:latin typeface="Century Gothic" panose="020B0502020202020204" pitchFamily="34" charset="0"/>
              </a:rPr>
              <a:t>El generador de residuos es responsable de éste, desde su generación hasta su valorización o eliminación, en conformidad a la </a:t>
            </a:r>
            <a:r>
              <a:rPr lang="es-MX" sz="1600" dirty="0" smtClean="0">
                <a:solidFill>
                  <a:srgbClr val="356A83"/>
                </a:solidFill>
                <a:latin typeface="Century Gothic" panose="020B0502020202020204" pitchFamily="34" charset="0"/>
              </a:rPr>
              <a:t>ley.</a:t>
            </a:r>
          </a:p>
          <a:p>
            <a:endParaRPr lang="es-MX" sz="1600" dirty="0">
              <a:solidFill>
                <a:srgbClr val="356A83"/>
              </a:solidFill>
              <a:latin typeface="Century Gothic" panose="020B0502020202020204" pitchFamily="34" charset="0"/>
            </a:endParaRPr>
          </a:p>
          <a:p>
            <a:pPr marL="285750" indent="-285750">
              <a:buFont typeface="Wingdings" panose="05000000000000000000" pitchFamily="2" charset="2"/>
              <a:buChar char="q"/>
            </a:pPr>
            <a:r>
              <a:rPr lang="es-CL" sz="1600" b="1" u="sng" dirty="0">
                <a:solidFill>
                  <a:srgbClr val="356A83"/>
                </a:solidFill>
                <a:latin typeface="Century Gothic" panose="020B0502020202020204" pitchFamily="34" charset="0"/>
              </a:rPr>
              <a:t>Gradualismo</a:t>
            </a:r>
          </a:p>
          <a:p>
            <a:r>
              <a:rPr lang="es-MX" sz="1600" dirty="0">
                <a:solidFill>
                  <a:srgbClr val="356A83"/>
                </a:solidFill>
                <a:latin typeface="Century Gothic" panose="020B0502020202020204" pitchFamily="34" charset="0"/>
              </a:rPr>
              <a:t>Las exigencias serán establecidas de manera </a:t>
            </a:r>
            <a:r>
              <a:rPr lang="es-MX" sz="1600" dirty="0" smtClean="0">
                <a:solidFill>
                  <a:srgbClr val="356A83"/>
                </a:solidFill>
                <a:latin typeface="Century Gothic" panose="020B0502020202020204" pitchFamily="34" charset="0"/>
              </a:rPr>
              <a:t>progresiva</a:t>
            </a:r>
          </a:p>
          <a:p>
            <a:endParaRPr lang="es-MX" sz="1600" dirty="0">
              <a:solidFill>
                <a:srgbClr val="356A83"/>
              </a:solidFill>
              <a:latin typeface="Century Gothic" panose="020B0502020202020204" pitchFamily="34" charset="0"/>
            </a:endParaRPr>
          </a:p>
          <a:p>
            <a:pPr marL="285750" indent="-285750">
              <a:buFont typeface="Wingdings" panose="05000000000000000000" pitchFamily="2" charset="2"/>
              <a:buChar char="q"/>
            </a:pPr>
            <a:r>
              <a:rPr lang="es-CL" sz="1600" b="1" u="sng" dirty="0" smtClean="0">
                <a:solidFill>
                  <a:srgbClr val="356A83"/>
                </a:solidFill>
                <a:latin typeface="Century Gothic" panose="020B0502020202020204" pitchFamily="34" charset="0"/>
              </a:rPr>
              <a:t>Inclusión</a:t>
            </a:r>
          </a:p>
          <a:p>
            <a:r>
              <a:rPr lang="es-MX" sz="1600" dirty="0">
                <a:solidFill>
                  <a:srgbClr val="356A83"/>
                </a:solidFill>
                <a:latin typeface="Century Gothic" panose="020B0502020202020204" pitchFamily="34" charset="0"/>
              </a:rPr>
              <a:t>capacitación, financiación y formalización orientados a posibilitar la integración plena de los recicladores de base en la gestión de los residuos</a:t>
            </a:r>
          </a:p>
          <a:p>
            <a:endParaRPr lang="es-MX" sz="1600" dirty="0">
              <a:solidFill>
                <a:srgbClr val="356A83"/>
              </a:solidFill>
              <a:latin typeface="Century Gothic" panose="020B0502020202020204" pitchFamily="34" charset="0"/>
            </a:endParaRPr>
          </a:p>
          <a:p>
            <a:pPr marL="285750" indent="-285750">
              <a:buFont typeface="Wingdings" panose="05000000000000000000" pitchFamily="2" charset="2"/>
              <a:buChar char="q"/>
            </a:pPr>
            <a:r>
              <a:rPr lang="es-CL" sz="1600" b="1" u="sng" dirty="0" smtClean="0">
                <a:solidFill>
                  <a:srgbClr val="356A83"/>
                </a:solidFill>
                <a:latin typeface="Century Gothic" panose="020B0502020202020204" pitchFamily="34" charset="0"/>
              </a:rPr>
              <a:t>Participativo</a:t>
            </a:r>
          </a:p>
          <a:p>
            <a:r>
              <a:rPr lang="es-MX" sz="1600" dirty="0" smtClean="0">
                <a:solidFill>
                  <a:srgbClr val="356A83"/>
                </a:solidFill>
                <a:latin typeface="Century Gothic" panose="020B0502020202020204" pitchFamily="34" charset="0"/>
              </a:rPr>
              <a:t>La educación y opinión de la comunidad es importante para </a:t>
            </a:r>
            <a:r>
              <a:rPr lang="es-MX" sz="1600" dirty="0">
                <a:solidFill>
                  <a:srgbClr val="356A83"/>
                </a:solidFill>
                <a:latin typeface="Century Gothic" panose="020B0502020202020204" pitchFamily="34" charset="0"/>
              </a:rPr>
              <a:t>prevenir la generación de residuos y fomentar su reutilización, reciclaje y otro tipo de valorización.</a:t>
            </a:r>
            <a:endParaRPr lang="es-CL" sz="1600" dirty="0">
              <a:solidFill>
                <a:srgbClr val="356A83"/>
              </a:solidFill>
              <a:latin typeface="Century Gothic" panose="020B0502020202020204" pitchFamily="34" charset="0"/>
            </a:endParaRPr>
          </a:p>
          <a:p>
            <a:endParaRPr lang="es-MX" sz="1600" dirty="0">
              <a:solidFill>
                <a:srgbClr val="356A83"/>
              </a:solidFill>
              <a:latin typeface="Century Gothic" panose="020B0502020202020204" pitchFamily="34" charset="0"/>
            </a:endParaRPr>
          </a:p>
        </p:txBody>
      </p:sp>
    </p:spTree>
    <p:extLst>
      <p:ext uri="{BB962C8B-B14F-4D97-AF65-F5344CB8AC3E}">
        <p14:creationId xmlns:p14="http://schemas.microsoft.com/office/powerpoint/2010/main" val="32586727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uadroTexto 3">
            <a:extLst>
              <a:ext uri="{FF2B5EF4-FFF2-40B4-BE49-F238E27FC236}">
                <a16:creationId xmlns:a16="http://schemas.microsoft.com/office/drawing/2014/main" xmlns="" id="{91CDA593-4249-46ED-B294-5E42A56BC172}"/>
              </a:ext>
            </a:extLst>
          </p:cNvPr>
          <p:cNvSpPr txBox="1"/>
          <p:nvPr/>
        </p:nvSpPr>
        <p:spPr>
          <a:xfrm>
            <a:off x="3347864" y="548680"/>
            <a:ext cx="3960440" cy="400110"/>
          </a:xfrm>
          <a:prstGeom prst="rect">
            <a:avLst/>
          </a:prstGeom>
          <a:noFill/>
        </p:spPr>
        <p:txBody>
          <a:bodyPr wrap="square" rtlCol="0">
            <a:spAutoFit/>
          </a:bodyPr>
          <a:lstStyle/>
          <a:p>
            <a:pPr algn="ctr"/>
            <a:r>
              <a:rPr lang="es-CL" sz="2000" b="1" dirty="0" smtClean="0">
                <a:solidFill>
                  <a:srgbClr val="356A83"/>
                </a:solidFill>
                <a:latin typeface="Century Gothic" panose="020B0502020202020204" pitchFamily="34" charset="0"/>
              </a:rPr>
              <a:t>Rol del Municipio</a:t>
            </a:r>
          </a:p>
        </p:txBody>
      </p:sp>
      <p:sp>
        <p:nvSpPr>
          <p:cNvPr id="5" name="4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16</a:t>
            </a:fld>
            <a:endParaRPr lang="es-CL">
              <a:solidFill>
                <a:prstClr val="black">
                  <a:tint val="75000"/>
                </a:prstClr>
              </a:solidFill>
            </a:endParaRPr>
          </a:p>
        </p:txBody>
      </p:sp>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240457"/>
            <a:ext cx="976683" cy="982787"/>
          </a:xfrm>
          <a:prstGeom prst="rect">
            <a:avLst/>
          </a:prstGeom>
        </p:spPr>
      </p:pic>
      <p:pic>
        <p:nvPicPr>
          <p:cNvPr id="3077" name="Picture 5"/>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160000"/>
                    </a14:imgEffect>
                  </a14:imgLayer>
                </a14:imgProps>
              </a:ext>
              <a:ext uri="{28A0092B-C50C-407E-A947-70E740481C1C}">
                <a14:useLocalDpi xmlns:a14="http://schemas.microsoft.com/office/drawing/2010/main" val="0"/>
              </a:ext>
            </a:extLst>
          </a:blip>
          <a:srcRect b="19046"/>
          <a:stretch/>
        </p:blipFill>
        <p:spPr bwMode="auto">
          <a:xfrm>
            <a:off x="1403648" y="2132855"/>
            <a:ext cx="6480719" cy="4330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288231" y="1484784"/>
            <a:ext cx="8136904" cy="5112568"/>
          </a:xfrm>
          <a:prstGeom prst="rect">
            <a:avLst/>
          </a:prstGeom>
          <a:solidFill>
            <a:srgbClr val="FFFFFF">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9 Rectángulo"/>
          <p:cNvSpPr/>
          <p:nvPr/>
        </p:nvSpPr>
        <p:spPr>
          <a:xfrm>
            <a:off x="512113" y="1484784"/>
            <a:ext cx="7689140" cy="3293209"/>
          </a:xfrm>
          <a:prstGeom prst="rect">
            <a:avLst/>
          </a:prstGeom>
        </p:spPr>
        <p:txBody>
          <a:bodyPr wrap="square">
            <a:spAutoFit/>
          </a:bodyPr>
          <a:lstStyle/>
          <a:p>
            <a:pPr marL="285750" indent="-285750">
              <a:buFont typeface="Wingdings" panose="05000000000000000000" pitchFamily="2" charset="2"/>
              <a:buChar char="q"/>
            </a:pPr>
            <a:r>
              <a:rPr lang="es-CL" sz="1600" b="1" u="sng" dirty="0" smtClean="0">
                <a:solidFill>
                  <a:srgbClr val="356A83"/>
                </a:solidFill>
                <a:latin typeface="Century Gothic" panose="020B0502020202020204" pitchFamily="34" charset="0"/>
              </a:rPr>
              <a:t>Transparencia </a:t>
            </a:r>
            <a:r>
              <a:rPr lang="es-CL" sz="1600" b="1" u="sng" dirty="0">
                <a:solidFill>
                  <a:srgbClr val="356A83"/>
                </a:solidFill>
                <a:latin typeface="Century Gothic" panose="020B0502020202020204" pitchFamily="34" charset="0"/>
              </a:rPr>
              <a:t>y publicidad</a:t>
            </a:r>
          </a:p>
          <a:p>
            <a:pPr algn="just"/>
            <a:r>
              <a:rPr lang="es-MX" sz="1600" dirty="0">
                <a:solidFill>
                  <a:srgbClr val="356A83"/>
                </a:solidFill>
                <a:latin typeface="Century Gothic" panose="020B0502020202020204" pitchFamily="34" charset="0"/>
              </a:rPr>
              <a:t>La gestión de residuos se efectuará con transparencia, de manera que la comunidad pueda acceder a la información relevante sobre la materia</a:t>
            </a:r>
            <a:r>
              <a:rPr lang="es-MX" sz="1600" dirty="0" smtClean="0"/>
              <a:t>.</a:t>
            </a:r>
          </a:p>
          <a:p>
            <a:pPr algn="just"/>
            <a:endParaRPr lang="es-MX" sz="1600" dirty="0"/>
          </a:p>
          <a:p>
            <a:pPr marL="285750" indent="-285750">
              <a:buFont typeface="Wingdings" panose="05000000000000000000" pitchFamily="2" charset="2"/>
              <a:buChar char="q"/>
            </a:pPr>
            <a:r>
              <a:rPr lang="es-CL" sz="1600" b="1" u="sng" dirty="0" smtClean="0">
                <a:solidFill>
                  <a:srgbClr val="356A83"/>
                </a:solidFill>
                <a:latin typeface="Century Gothic" panose="020B0502020202020204" pitchFamily="34" charset="0"/>
              </a:rPr>
              <a:t>Trazabilidad</a:t>
            </a:r>
            <a:endParaRPr lang="es-MX" sz="1600" b="1" u="sng" dirty="0">
              <a:solidFill>
                <a:srgbClr val="356A83"/>
              </a:solidFill>
              <a:latin typeface="Century Gothic" panose="020B0502020202020204" pitchFamily="34" charset="0"/>
            </a:endParaRPr>
          </a:p>
          <a:p>
            <a:pPr algn="just"/>
            <a:r>
              <a:rPr lang="es-MX" sz="1600" dirty="0" smtClean="0">
                <a:solidFill>
                  <a:srgbClr val="356A83"/>
                </a:solidFill>
                <a:latin typeface="Century Gothic" panose="020B0502020202020204" pitchFamily="34" charset="0"/>
              </a:rPr>
              <a:t>Conjunto </a:t>
            </a:r>
            <a:r>
              <a:rPr lang="es-MX" sz="1600" dirty="0">
                <a:solidFill>
                  <a:srgbClr val="356A83"/>
                </a:solidFill>
                <a:latin typeface="Century Gothic" panose="020B0502020202020204" pitchFamily="34" charset="0"/>
              </a:rPr>
              <a:t>de procedimientos preestablecidos y autosuficientes que permiten conocer las cantidades ubicación y trayectoria de un residuo o lote de residuos a lo largo de la cadena de manejo</a:t>
            </a:r>
          </a:p>
          <a:p>
            <a:pPr algn="just"/>
            <a:endParaRPr lang="es-MX" sz="1600" dirty="0">
              <a:solidFill>
                <a:srgbClr val="356A83"/>
              </a:solidFill>
              <a:latin typeface="Century Gothic" panose="020B0502020202020204" pitchFamily="34" charset="0"/>
            </a:endParaRPr>
          </a:p>
          <a:p>
            <a:pPr marL="285750" indent="-285750">
              <a:buFont typeface="Wingdings" panose="05000000000000000000" pitchFamily="2" charset="2"/>
              <a:buChar char="q"/>
            </a:pPr>
            <a:r>
              <a:rPr lang="es-CL" sz="1600" b="1" u="sng" dirty="0" smtClean="0">
                <a:solidFill>
                  <a:srgbClr val="356A83"/>
                </a:solidFill>
                <a:latin typeface="Century Gothic" panose="020B0502020202020204" pitchFamily="34" charset="0"/>
              </a:rPr>
              <a:t>Sustentabilidad</a:t>
            </a:r>
            <a:endParaRPr lang="es-MX" sz="1600" b="1" u="sng" dirty="0">
              <a:solidFill>
                <a:srgbClr val="356A83"/>
              </a:solidFill>
              <a:latin typeface="Century Gothic" panose="020B0502020202020204" pitchFamily="34" charset="0"/>
            </a:endParaRPr>
          </a:p>
          <a:p>
            <a:pPr algn="just"/>
            <a:r>
              <a:rPr lang="es-MX" sz="1600" dirty="0">
                <a:solidFill>
                  <a:srgbClr val="356A83"/>
                </a:solidFill>
                <a:latin typeface="Century Gothic" panose="020B0502020202020204" pitchFamily="34" charset="0"/>
              </a:rPr>
              <a:t>La gestión de los residuos es parte fundamental del desarrollo sustentable, teniendo en cuenta las necesidades de crecimiento económico del país en general y de la Región en particular. </a:t>
            </a:r>
          </a:p>
        </p:txBody>
      </p:sp>
    </p:spTree>
    <p:extLst>
      <p:ext uri="{BB962C8B-B14F-4D97-AF65-F5344CB8AC3E}">
        <p14:creationId xmlns:p14="http://schemas.microsoft.com/office/powerpoint/2010/main" val="24909329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uadroTexto 3">
            <a:extLst>
              <a:ext uri="{FF2B5EF4-FFF2-40B4-BE49-F238E27FC236}">
                <a16:creationId xmlns:a16="http://schemas.microsoft.com/office/drawing/2014/main" xmlns="" id="{91CDA593-4249-46ED-B294-5E42A56BC172}"/>
              </a:ext>
            </a:extLst>
          </p:cNvPr>
          <p:cNvSpPr txBox="1"/>
          <p:nvPr/>
        </p:nvSpPr>
        <p:spPr>
          <a:xfrm>
            <a:off x="3347864" y="548680"/>
            <a:ext cx="3960440" cy="400110"/>
          </a:xfrm>
          <a:prstGeom prst="rect">
            <a:avLst/>
          </a:prstGeom>
          <a:noFill/>
        </p:spPr>
        <p:txBody>
          <a:bodyPr wrap="square" rtlCol="0">
            <a:spAutoFit/>
          </a:bodyPr>
          <a:lstStyle/>
          <a:p>
            <a:pPr algn="ctr"/>
            <a:r>
              <a:rPr lang="es-CL" sz="2000" b="1" dirty="0" smtClean="0">
                <a:solidFill>
                  <a:srgbClr val="356A83"/>
                </a:solidFill>
                <a:latin typeface="Century Gothic" panose="020B0502020202020204" pitchFamily="34" charset="0"/>
              </a:rPr>
              <a:t>Rol del Municipio</a:t>
            </a:r>
          </a:p>
        </p:txBody>
      </p:sp>
      <p:sp>
        <p:nvSpPr>
          <p:cNvPr id="7" name="6 Marcador de contenido"/>
          <p:cNvSpPr>
            <a:spLocks noGrp="1"/>
          </p:cNvSpPr>
          <p:nvPr>
            <p:ph idx="1"/>
          </p:nvPr>
        </p:nvSpPr>
        <p:spPr>
          <a:xfrm>
            <a:off x="395536" y="1412776"/>
            <a:ext cx="8352928" cy="4493095"/>
          </a:xfrm>
        </p:spPr>
        <p:txBody>
          <a:bodyPr>
            <a:normAutofit/>
          </a:bodyPr>
          <a:lstStyle/>
          <a:p>
            <a:pPr algn="just">
              <a:buFont typeface="Wingdings" panose="05000000000000000000" pitchFamily="2" charset="2"/>
              <a:buChar char="Ø"/>
            </a:pPr>
            <a:r>
              <a:rPr lang="es-CL" sz="1800" dirty="0" smtClean="0">
                <a:solidFill>
                  <a:srgbClr val="356A83"/>
                </a:solidFill>
                <a:latin typeface="Century Gothic" panose="020B0502020202020204" pitchFamily="34" charset="0"/>
              </a:rPr>
              <a:t>Desarrollo e implementación de ordenanzas que incorporan la obligación de separar residuos </a:t>
            </a:r>
            <a:r>
              <a:rPr lang="es-CL" sz="1800" smtClean="0">
                <a:solidFill>
                  <a:srgbClr val="356A83"/>
                </a:solidFill>
                <a:latin typeface="Century Gothic" panose="020B0502020202020204" pitchFamily="34" charset="0"/>
              </a:rPr>
              <a:t>en origen</a:t>
            </a:r>
            <a:endParaRPr lang="es-CL" sz="1800" dirty="0" smtClean="0">
              <a:solidFill>
                <a:srgbClr val="356A83"/>
              </a:solidFill>
              <a:latin typeface="Century Gothic" panose="020B0502020202020204" pitchFamily="34" charset="0"/>
            </a:endParaRPr>
          </a:p>
          <a:p>
            <a:pPr marL="0" indent="0" algn="just">
              <a:buNone/>
            </a:pPr>
            <a:endParaRPr lang="es-CL" sz="1800" dirty="0" smtClean="0">
              <a:solidFill>
                <a:srgbClr val="356A83"/>
              </a:solidFill>
              <a:latin typeface="Century Gothic" panose="020B0502020202020204" pitchFamily="34" charset="0"/>
            </a:endParaRPr>
          </a:p>
          <a:p>
            <a:pPr marL="0" indent="0">
              <a:buNone/>
            </a:pPr>
            <a:endParaRPr lang="es-CL" sz="1800" dirty="0" smtClean="0">
              <a:solidFill>
                <a:srgbClr val="356A83"/>
              </a:solidFill>
              <a:latin typeface="Century Gothic" panose="020B0502020202020204" pitchFamily="34" charset="0"/>
            </a:endParaRPr>
          </a:p>
        </p:txBody>
      </p:sp>
      <p:sp>
        <p:nvSpPr>
          <p:cNvPr id="5" name="4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17</a:t>
            </a:fld>
            <a:endParaRPr lang="es-CL">
              <a:solidFill>
                <a:prstClr val="black">
                  <a:tint val="75000"/>
                </a:prstClr>
              </a:solidFill>
            </a:endParaRPr>
          </a:p>
        </p:txBody>
      </p:sp>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240457"/>
            <a:ext cx="976683" cy="982787"/>
          </a:xfrm>
          <a:prstGeom prst="rect">
            <a:avLst/>
          </a:prstGeom>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2028" y="2132856"/>
            <a:ext cx="6226075" cy="4349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24429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uadroTexto 3">
            <a:extLst>
              <a:ext uri="{FF2B5EF4-FFF2-40B4-BE49-F238E27FC236}">
                <a16:creationId xmlns="" xmlns:a16="http://schemas.microsoft.com/office/drawing/2014/main" id="{91CDA593-4249-46ED-B294-5E42A56BC172}"/>
              </a:ext>
            </a:extLst>
          </p:cNvPr>
          <p:cNvSpPr txBox="1"/>
          <p:nvPr/>
        </p:nvSpPr>
        <p:spPr>
          <a:xfrm>
            <a:off x="3347864" y="548680"/>
            <a:ext cx="3960440" cy="400110"/>
          </a:xfrm>
          <a:prstGeom prst="rect">
            <a:avLst/>
          </a:prstGeom>
          <a:noFill/>
        </p:spPr>
        <p:txBody>
          <a:bodyPr wrap="square" rtlCol="0">
            <a:spAutoFit/>
          </a:bodyPr>
          <a:lstStyle/>
          <a:p>
            <a:pPr algn="ctr"/>
            <a:r>
              <a:rPr lang="es-CL" sz="2000" b="1" dirty="0" smtClean="0">
                <a:solidFill>
                  <a:srgbClr val="356A83"/>
                </a:solidFill>
                <a:latin typeface="Century Gothic" panose="020B0502020202020204" pitchFamily="34" charset="0"/>
              </a:rPr>
              <a:t>Punto Limpio</a:t>
            </a:r>
          </a:p>
        </p:txBody>
      </p:sp>
      <p:sp>
        <p:nvSpPr>
          <p:cNvPr id="7" name="6 Marcador de contenido"/>
          <p:cNvSpPr>
            <a:spLocks noGrp="1"/>
          </p:cNvSpPr>
          <p:nvPr>
            <p:ph idx="1"/>
          </p:nvPr>
        </p:nvSpPr>
        <p:spPr>
          <a:xfrm>
            <a:off x="395536" y="1366491"/>
            <a:ext cx="8352928" cy="4582789"/>
          </a:xfrm>
        </p:spPr>
        <p:txBody>
          <a:bodyPr>
            <a:normAutofit fontScale="32500" lnSpcReduction="20000"/>
          </a:bodyPr>
          <a:lstStyle/>
          <a:p>
            <a:endParaRPr lang="es-CL" sz="4900" dirty="0">
              <a:solidFill>
                <a:srgbClr val="356A83"/>
              </a:solidFill>
              <a:latin typeface="Century Gothic" panose="020B0502020202020204" pitchFamily="34" charset="0"/>
            </a:endParaRPr>
          </a:p>
          <a:p>
            <a:pPr>
              <a:buFont typeface="Wingdings" panose="05000000000000000000" pitchFamily="2" charset="2"/>
              <a:buChar char="Ø"/>
            </a:pPr>
            <a:r>
              <a:rPr lang="es-CL" sz="4900" dirty="0">
                <a:solidFill>
                  <a:srgbClr val="356A83"/>
                </a:solidFill>
                <a:latin typeface="Century Gothic" panose="020B0502020202020204" pitchFamily="34" charset="0"/>
              </a:rPr>
              <a:t>El Centro de Reciclaje Municipal de La Reina funciona con la figura de una Concesión. El centro es administrado por HOPE</a:t>
            </a:r>
            <a:r>
              <a:rPr lang="es-CL" sz="4900" dirty="0" smtClean="0"/>
              <a:t>.</a:t>
            </a:r>
          </a:p>
          <a:p>
            <a:pPr marL="0" indent="0">
              <a:buNone/>
            </a:pPr>
            <a:endParaRPr lang="es-CL" sz="4900" dirty="0" smtClean="0"/>
          </a:p>
          <a:p>
            <a:pPr>
              <a:buFont typeface="Wingdings" panose="05000000000000000000" pitchFamily="2" charset="2"/>
              <a:buChar char="Ø"/>
            </a:pPr>
            <a:r>
              <a:rPr lang="es-CL" sz="4900" dirty="0">
                <a:solidFill>
                  <a:srgbClr val="356A83"/>
                </a:solidFill>
                <a:latin typeface="Century Gothic" panose="020B0502020202020204" pitchFamily="34" charset="0"/>
              </a:rPr>
              <a:t>Principalmente los residuos que se reciben en este centro provienen de retiros a domicilios realizados por la empresa y retiro de pequeños puntos de acopio de establecimientos educacionales y corporaciones </a:t>
            </a:r>
            <a:r>
              <a:rPr lang="es-CL" sz="4900" dirty="0" smtClean="0">
                <a:solidFill>
                  <a:srgbClr val="356A83"/>
                </a:solidFill>
                <a:latin typeface="Century Gothic" panose="020B0502020202020204" pitchFamily="34" charset="0"/>
              </a:rPr>
              <a:t>municipales</a:t>
            </a:r>
          </a:p>
          <a:p>
            <a:pPr marL="0" indent="0">
              <a:buNone/>
            </a:pPr>
            <a:endParaRPr lang="es-CL" sz="4900" dirty="0">
              <a:solidFill>
                <a:srgbClr val="356A83"/>
              </a:solidFill>
              <a:latin typeface="Century Gothic" panose="020B0502020202020204" pitchFamily="34" charset="0"/>
            </a:endParaRPr>
          </a:p>
          <a:p>
            <a:pPr>
              <a:buFont typeface="Wingdings" panose="05000000000000000000" pitchFamily="2" charset="2"/>
              <a:buChar char="Ø"/>
            </a:pPr>
            <a:r>
              <a:rPr lang="es-CL" sz="4900" dirty="0" smtClean="0">
                <a:solidFill>
                  <a:srgbClr val="356A83"/>
                </a:solidFill>
                <a:latin typeface="Century Gothic" panose="020B0502020202020204" pitchFamily="34" charset="0"/>
              </a:rPr>
              <a:t>Los residuos  que  se reciben en el centro de reciclaje son:</a:t>
            </a:r>
          </a:p>
          <a:p>
            <a:pPr marL="0" indent="0">
              <a:buNone/>
            </a:pPr>
            <a:endParaRPr lang="es-CL" sz="4900" dirty="0" smtClean="0">
              <a:solidFill>
                <a:srgbClr val="356A83"/>
              </a:solidFill>
              <a:latin typeface="Century Gothic" panose="020B0502020202020204" pitchFamily="34" charset="0"/>
            </a:endParaRPr>
          </a:p>
          <a:p>
            <a:pPr>
              <a:buFont typeface="Wingdings" panose="05000000000000000000" pitchFamily="2" charset="2"/>
              <a:buChar char="q"/>
            </a:pPr>
            <a:r>
              <a:rPr lang="es-CL" sz="4900" dirty="0" smtClean="0">
                <a:solidFill>
                  <a:srgbClr val="356A83"/>
                </a:solidFill>
                <a:latin typeface="Century Gothic" panose="020B0502020202020204" pitchFamily="34" charset="0"/>
              </a:rPr>
              <a:t>Papel y cartones</a:t>
            </a:r>
          </a:p>
          <a:p>
            <a:pPr>
              <a:buFont typeface="Wingdings" panose="05000000000000000000" pitchFamily="2" charset="2"/>
              <a:buChar char="q"/>
            </a:pPr>
            <a:r>
              <a:rPr lang="es-CL" sz="4900" dirty="0">
                <a:solidFill>
                  <a:srgbClr val="356A83"/>
                </a:solidFill>
                <a:latin typeface="Century Gothic" panose="020B0502020202020204" pitchFamily="34" charset="0"/>
              </a:rPr>
              <a:t>Latas de aluminio</a:t>
            </a:r>
          </a:p>
          <a:p>
            <a:pPr>
              <a:buFont typeface="Wingdings" panose="05000000000000000000" pitchFamily="2" charset="2"/>
              <a:buChar char="q"/>
            </a:pPr>
            <a:r>
              <a:rPr lang="es-CL" sz="4900" dirty="0">
                <a:solidFill>
                  <a:srgbClr val="356A83"/>
                </a:solidFill>
                <a:latin typeface="Century Gothic" panose="020B0502020202020204" pitchFamily="34" charset="0"/>
              </a:rPr>
              <a:t>Tetra pack</a:t>
            </a:r>
          </a:p>
          <a:p>
            <a:pPr>
              <a:buFont typeface="Wingdings" panose="05000000000000000000" pitchFamily="2" charset="2"/>
              <a:buChar char="q"/>
            </a:pPr>
            <a:r>
              <a:rPr lang="es-CL" sz="4900" dirty="0">
                <a:solidFill>
                  <a:srgbClr val="356A83"/>
                </a:solidFill>
                <a:latin typeface="Century Gothic" panose="020B0502020202020204" pitchFamily="34" charset="0"/>
              </a:rPr>
              <a:t>PET</a:t>
            </a:r>
          </a:p>
          <a:p>
            <a:pPr>
              <a:buFont typeface="Wingdings" panose="05000000000000000000" pitchFamily="2" charset="2"/>
              <a:buChar char="q"/>
            </a:pPr>
            <a:r>
              <a:rPr lang="es-CL" sz="4900" dirty="0">
                <a:solidFill>
                  <a:srgbClr val="356A83"/>
                </a:solidFill>
                <a:latin typeface="Century Gothic" panose="020B0502020202020204" pitchFamily="34" charset="0"/>
              </a:rPr>
              <a:t>Vidrio</a:t>
            </a:r>
          </a:p>
          <a:p>
            <a:pPr>
              <a:buFont typeface="Wingdings" panose="05000000000000000000" pitchFamily="2" charset="2"/>
              <a:buChar char="Ø"/>
            </a:pPr>
            <a:endParaRPr lang="es-CL" sz="1800" dirty="0" smtClean="0">
              <a:solidFill>
                <a:srgbClr val="356A83"/>
              </a:solidFill>
              <a:latin typeface="Century Gothic" panose="020B0502020202020204" pitchFamily="34" charset="0"/>
            </a:endParaRPr>
          </a:p>
          <a:p>
            <a:pPr>
              <a:buFont typeface="Wingdings" panose="05000000000000000000" pitchFamily="2" charset="2"/>
              <a:buChar char="Ø"/>
            </a:pPr>
            <a:endParaRPr lang="es-CL" sz="1800" dirty="0">
              <a:solidFill>
                <a:srgbClr val="356A83"/>
              </a:solidFill>
              <a:latin typeface="Century Gothic" panose="020B0502020202020204" pitchFamily="34" charset="0"/>
            </a:endParaRPr>
          </a:p>
          <a:p>
            <a:pPr marL="0" indent="0">
              <a:buNone/>
            </a:pPr>
            <a:endParaRPr lang="es-CL" sz="1800" dirty="0" smtClean="0"/>
          </a:p>
        </p:txBody>
      </p:sp>
      <p:sp>
        <p:nvSpPr>
          <p:cNvPr id="5" name="4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18</a:t>
            </a:fld>
            <a:endParaRPr lang="es-CL" dirty="0">
              <a:solidFill>
                <a:prstClr val="black">
                  <a:tint val="75000"/>
                </a:prstClr>
              </a:solidFill>
            </a:endParaRPr>
          </a:p>
        </p:txBody>
      </p:sp>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240457"/>
            <a:ext cx="976683" cy="982787"/>
          </a:xfrm>
          <a:prstGeom prst="rect">
            <a:avLst/>
          </a:prstGeom>
        </p:spPr>
      </p:pic>
    </p:spTree>
    <p:extLst>
      <p:ext uri="{BB962C8B-B14F-4D97-AF65-F5344CB8AC3E}">
        <p14:creationId xmlns:p14="http://schemas.microsoft.com/office/powerpoint/2010/main" val="37623765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uadroTexto 3">
            <a:extLst>
              <a:ext uri="{FF2B5EF4-FFF2-40B4-BE49-F238E27FC236}">
                <a16:creationId xmlns="" xmlns:a16="http://schemas.microsoft.com/office/drawing/2014/main" id="{91CDA593-4249-46ED-B294-5E42A56BC172}"/>
              </a:ext>
            </a:extLst>
          </p:cNvPr>
          <p:cNvSpPr txBox="1"/>
          <p:nvPr/>
        </p:nvSpPr>
        <p:spPr>
          <a:xfrm>
            <a:off x="3347864" y="548680"/>
            <a:ext cx="3960440" cy="400110"/>
          </a:xfrm>
          <a:prstGeom prst="rect">
            <a:avLst/>
          </a:prstGeom>
          <a:noFill/>
        </p:spPr>
        <p:txBody>
          <a:bodyPr wrap="square" rtlCol="0">
            <a:spAutoFit/>
          </a:bodyPr>
          <a:lstStyle/>
          <a:p>
            <a:pPr algn="ctr"/>
            <a:r>
              <a:rPr lang="es-CL" sz="2000" b="1" dirty="0" smtClean="0">
                <a:solidFill>
                  <a:srgbClr val="356A83"/>
                </a:solidFill>
                <a:latin typeface="Century Gothic" panose="020B0502020202020204" pitchFamily="34" charset="0"/>
              </a:rPr>
              <a:t>Punto Limpio</a:t>
            </a:r>
          </a:p>
        </p:txBody>
      </p:sp>
      <p:sp>
        <p:nvSpPr>
          <p:cNvPr id="7" name="6 Marcador de contenido"/>
          <p:cNvSpPr>
            <a:spLocks noGrp="1"/>
          </p:cNvSpPr>
          <p:nvPr>
            <p:ph idx="1"/>
          </p:nvPr>
        </p:nvSpPr>
        <p:spPr>
          <a:xfrm>
            <a:off x="395536" y="1366491"/>
            <a:ext cx="8352928" cy="4582789"/>
          </a:xfrm>
        </p:spPr>
        <p:txBody>
          <a:bodyPr>
            <a:normAutofit/>
          </a:bodyPr>
          <a:lstStyle/>
          <a:p>
            <a:pPr>
              <a:buFont typeface="Wingdings" panose="05000000000000000000" pitchFamily="2" charset="2"/>
              <a:buChar char="Ø"/>
            </a:pPr>
            <a:r>
              <a:rPr lang="es-CL" sz="1800" dirty="0" smtClean="0">
                <a:solidFill>
                  <a:srgbClr val="356A83"/>
                </a:solidFill>
                <a:latin typeface="Century Gothic" panose="020B0502020202020204" pitchFamily="34" charset="0"/>
              </a:rPr>
              <a:t>Estadística de residuos </a:t>
            </a:r>
            <a:endParaRPr lang="es-CL" sz="1800" dirty="0">
              <a:solidFill>
                <a:srgbClr val="356A83"/>
              </a:solidFill>
              <a:latin typeface="Century Gothic" panose="020B0502020202020204" pitchFamily="34" charset="0"/>
            </a:endParaRPr>
          </a:p>
          <a:p>
            <a:pPr marL="0" indent="0">
              <a:buNone/>
            </a:pPr>
            <a:endParaRPr lang="es-CL" sz="1800" dirty="0" smtClean="0"/>
          </a:p>
          <a:p>
            <a:pPr marL="0" indent="0">
              <a:buNone/>
            </a:pPr>
            <a:endParaRPr lang="es-CL" sz="1800" dirty="0" smtClean="0"/>
          </a:p>
        </p:txBody>
      </p:sp>
      <p:sp>
        <p:nvSpPr>
          <p:cNvPr id="5" name="4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19</a:t>
            </a:fld>
            <a:endParaRPr lang="es-CL" dirty="0">
              <a:solidFill>
                <a:prstClr val="black">
                  <a:tint val="75000"/>
                </a:prstClr>
              </a:solidFill>
            </a:endParaRPr>
          </a:p>
        </p:txBody>
      </p:sp>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240457"/>
            <a:ext cx="976683" cy="982787"/>
          </a:xfrm>
          <a:prstGeom prst="rect">
            <a:avLst/>
          </a:prstGeom>
        </p:spPr>
      </p:pic>
      <p:pic>
        <p:nvPicPr>
          <p:cNvPr id="8" name="7 Imagen"/>
          <p:cNvPicPr/>
          <p:nvPr/>
        </p:nvPicPr>
        <p:blipFill>
          <a:blip r:embed="rId4">
            <a:extLst>
              <a:ext uri="{28A0092B-C50C-407E-A947-70E740481C1C}">
                <a14:useLocalDpi xmlns:a14="http://schemas.microsoft.com/office/drawing/2010/main" val="0"/>
              </a:ext>
            </a:extLst>
          </a:blip>
          <a:srcRect/>
          <a:stretch>
            <a:fillRect/>
          </a:stretch>
        </p:blipFill>
        <p:spPr bwMode="auto">
          <a:xfrm>
            <a:off x="251520" y="1916832"/>
            <a:ext cx="8640960" cy="4032448"/>
          </a:xfrm>
          <a:prstGeom prst="rect">
            <a:avLst/>
          </a:prstGeom>
          <a:noFill/>
          <a:ln>
            <a:noFill/>
          </a:ln>
        </p:spPr>
      </p:pic>
    </p:spTree>
    <p:extLst>
      <p:ext uri="{BB962C8B-B14F-4D97-AF65-F5344CB8AC3E}">
        <p14:creationId xmlns:p14="http://schemas.microsoft.com/office/powerpoint/2010/main" val="3940980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8" y="0"/>
            <a:ext cx="9144000" cy="6858000"/>
          </a:xfrm>
          <a:prstGeom prst="rect">
            <a:avLst/>
          </a:prstGeom>
        </p:spPr>
      </p:pic>
      <p:sp>
        <p:nvSpPr>
          <p:cNvPr id="4" name="CuadroTexto 3">
            <a:extLst>
              <a:ext uri="{FF2B5EF4-FFF2-40B4-BE49-F238E27FC236}">
                <a16:creationId xmlns:a16="http://schemas.microsoft.com/office/drawing/2014/main" xmlns="" id="{91CDA593-4249-46ED-B294-5E42A56BC172}"/>
              </a:ext>
            </a:extLst>
          </p:cNvPr>
          <p:cNvSpPr txBox="1"/>
          <p:nvPr/>
        </p:nvSpPr>
        <p:spPr>
          <a:xfrm>
            <a:off x="3851920" y="260648"/>
            <a:ext cx="3456384" cy="1015663"/>
          </a:xfrm>
          <a:prstGeom prst="rect">
            <a:avLst/>
          </a:prstGeom>
          <a:noFill/>
        </p:spPr>
        <p:txBody>
          <a:bodyPr wrap="square" rtlCol="0">
            <a:spAutoFit/>
          </a:bodyPr>
          <a:lstStyle/>
          <a:p>
            <a:pPr algn="ctr"/>
            <a:endParaRPr lang="es-CL" sz="2000" b="1" dirty="0" smtClean="0">
              <a:solidFill>
                <a:srgbClr val="356A83"/>
              </a:solidFill>
              <a:latin typeface="Century Gothic" panose="020B0502020202020204" pitchFamily="34" charset="0"/>
            </a:endParaRPr>
          </a:p>
          <a:p>
            <a:pPr algn="ctr"/>
            <a:r>
              <a:rPr lang="es-CL" sz="2000" b="1" dirty="0" smtClean="0">
                <a:solidFill>
                  <a:srgbClr val="356A83"/>
                </a:solidFill>
                <a:latin typeface="Century Gothic" panose="020B0502020202020204" pitchFamily="34" charset="0"/>
              </a:rPr>
              <a:t>Unidades Municipales que participan</a:t>
            </a:r>
            <a:endParaRPr lang="es-CL" sz="2000" b="1" dirty="0">
              <a:solidFill>
                <a:srgbClr val="356A83"/>
              </a:solidFill>
            </a:endParaRPr>
          </a:p>
        </p:txBody>
      </p:sp>
      <p:sp>
        <p:nvSpPr>
          <p:cNvPr id="7" name="6 Marcador de contenido"/>
          <p:cNvSpPr>
            <a:spLocks noGrp="1"/>
          </p:cNvSpPr>
          <p:nvPr>
            <p:ph idx="1"/>
          </p:nvPr>
        </p:nvSpPr>
        <p:spPr>
          <a:xfrm>
            <a:off x="395536" y="1564343"/>
            <a:ext cx="8352928" cy="5033009"/>
          </a:xfrm>
        </p:spPr>
        <p:txBody>
          <a:bodyPr>
            <a:normAutofit/>
          </a:bodyPr>
          <a:lstStyle/>
          <a:p>
            <a:endParaRPr lang="es-CL" sz="1300" dirty="0">
              <a:solidFill>
                <a:srgbClr val="356A83"/>
              </a:solidFill>
              <a:latin typeface="Century Gothic" panose="020B0502020202020204" pitchFamily="34" charset="0"/>
            </a:endParaRPr>
          </a:p>
          <a:p>
            <a:pPr marL="0" indent="0" algn="just">
              <a:buNone/>
            </a:pPr>
            <a:endParaRPr lang="es-CL" sz="7200" dirty="0" smtClean="0">
              <a:solidFill>
                <a:srgbClr val="356A83"/>
              </a:solidFill>
              <a:latin typeface="Century Gothic" panose="020B0502020202020204" pitchFamily="34" charset="0"/>
            </a:endParaRPr>
          </a:p>
          <a:p>
            <a:pPr marL="0" indent="0">
              <a:buNone/>
            </a:pPr>
            <a:endParaRPr lang="es-CL" sz="7200" dirty="0">
              <a:solidFill>
                <a:srgbClr val="356A83"/>
              </a:solidFill>
              <a:latin typeface="Century Gothic" panose="020B0502020202020204" pitchFamily="34" charset="0"/>
            </a:endParaRPr>
          </a:p>
        </p:txBody>
      </p:sp>
      <p:sp>
        <p:nvSpPr>
          <p:cNvPr id="5" name="4 Marcador de número de diapositiva"/>
          <p:cNvSpPr>
            <a:spLocks noGrp="1"/>
          </p:cNvSpPr>
          <p:nvPr>
            <p:ph type="sldNum" sz="quarter" idx="12"/>
          </p:nvPr>
        </p:nvSpPr>
        <p:spPr/>
        <p:txBody>
          <a:bodyPr/>
          <a:lstStyle/>
          <a:p>
            <a:fld id="{C5FB718C-3523-4C7F-AD13-F74740A2B213}" type="slidenum">
              <a:rPr lang="es-CL" smtClean="0"/>
              <a:pPr/>
              <a:t>2</a:t>
            </a:fld>
            <a:endParaRPr lang="es-CL" dirty="0"/>
          </a:p>
        </p:txBody>
      </p:sp>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240457"/>
            <a:ext cx="976683" cy="982787"/>
          </a:xfrm>
          <a:prstGeom prst="rect">
            <a:avLst/>
          </a:prstGeom>
        </p:spPr>
      </p:pic>
      <p:sp>
        <p:nvSpPr>
          <p:cNvPr id="18" name="17 Elipse"/>
          <p:cNvSpPr/>
          <p:nvPr/>
        </p:nvSpPr>
        <p:spPr>
          <a:xfrm>
            <a:off x="1043608" y="1988840"/>
            <a:ext cx="2304256" cy="23042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 </a:t>
            </a:r>
            <a:endParaRPr lang="es-CL" dirty="0"/>
          </a:p>
        </p:txBody>
      </p:sp>
      <p:sp>
        <p:nvSpPr>
          <p:cNvPr id="19" name="18 Elipse"/>
          <p:cNvSpPr/>
          <p:nvPr/>
        </p:nvSpPr>
        <p:spPr>
          <a:xfrm>
            <a:off x="5436096" y="2036686"/>
            <a:ext cx="2304256" cy="23042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20 CuadroTexto"/>
          <p:cNvSpPr txBox="1"/>
          <p:nvPr/>
        </p:nvSpPr>
        <p:spPr>
          <a:xfrm>
            <a:off x="1227878" y="2576807"/>
            <a:ext cx="1872208" cy="1200329"/>
          </a:xfrm>
          <a:prstGeom prst="rect">
            <a:avLst/>
          </a:prstGeom>
          <a:noFill/>
        </p:spPr>
        <p:txBody>
          <a:bodyPr wrap="square" rtlCol="0">
            <a:spAutoFit/>
          </a:bodyPr>
          <a:lstStyle/>
          <a:p>
            <a:pPr algn="ctr"/>
            <a:r>
              <a:rPr lang="es-CL" b="1" dirty="0" smtClean="0">
                <a:solidFill>
                  <a:srgbClr val="FF0066"/>
                </a:solidFill>
              </a:rPr>
              <a:t>UNIDAD DE MEDIO AMBIENTE</a:t>
            </a:r>
          </a:p>
          <a:p>
            <a:pPr algn="ctr"/>
            <a:r>
              <a:rPr lang="es-CL" b="1" dirty="0" smtClean="0">
                <a:solidFill>
                  <a:srgbClr val="FF0066"/>
                </a:solidFill>
              </a:rPr>
              <a:t>(SECPLAN)</a:t>
            </a:r>
            <a:endParaRPr lang="es-CL" b="1" dirty="0">
              <a:solidFill>
                <a:srgbClr val="FF0066"/>
              </a:solidFill>
            </a:endParaRPr>
          </a:p>
        </p:txBody>
      </p:sp>
      <p:sp>
        <p:nvSpPr>
          <p:cNvPr id="22" name="21 CuadroTexto"/>
          <p:cNvSpPr txBox="1"/>
          <p:nvPr/>
        </p:nvSpPr>
        <p:spPr>
          <a:xfrm>
            <a:off x="5724128" y="2758217"/>
            <a:ext cx="1728192" cy="923330"/>
          </a:xfrm>
          <a:prstGeom prst="rect">
            <a:avLst/>
          </a:prstGeom>
          <a:noFill/>
        </p:spPr>
        <p:txBody>
          <a:bodyPr wrap="square" rtlCol="0">
            <a:spAutoFit/>
          </a:bodyPr>
          <a:lstStyle/>
          <a:p>
            <a:pPr algn="ctr"/>
            <a:r>
              <a:rPr lang="es-CL" b="1" dirty="0" smtClean="0">
                <a:solidFill>
                  <a:srgbClr val="FF0066"/>
                </a:solidFill>
              </a:rPr>
              <a:t>DIRECCIÓN DE ASEO Y ORNATO</a:t>
            </a:r>
            <a:endParaRPr lang="es-CL" b="1" dirty="0">
              <a:solidFill>
                <a:srgbClr val="FF0066"/>
              </a:solidFill>
            </a:endParaRPr>
          </a:p>
        </p:txBody>
      </p:sp>
      <p:sp>
        <p:nvSpPr>
          <p:cNvPr id="23" name="22 CuadroTexto"/>
          <p:cNvSpPr txBox="1"/>
          <p:nvPr/>
        </p:nvSpPr>
        <p:spPr>
          <a:xfrm>
            <a:off x="899592" y="5090700"/>
            <a:ext cx="2664296" cy="923330"/>
          </a:xfrm>
          <a:prstGeom prst="rect">
            <a:avLst/>
          </a:prstGeom>
          <a:noFill/>
        </p:spPr>
        <p:txBody>
          <a:bodyPr wrap="square" rtlCol="0">
            <a:spAutoFit/>
          </a:bodyPr>
          <a:lstStyle/>
          <a:p>
            <a:pPr marL="285750" indent="-285750">
              <a:buFont typeface="Arial" panose="020B0604020202020204" pitchFamily="34" charset="0"/>
              <a:buChar char="•"/>
            </a:pPr>
            <a:r>
              <a:rPr lang="es-CL" dirty="0" smtClean="0">
                <a:solidFill>
                  <a:srgbClr val="009900"/>
                </a:solidFill>
              </a:rPr>
              <a:t>Punto Limpio</a:t>
            </a:r>
          </a:p>
          <a:p>
            <a:pPr marL="285750" indent="-285750">
              <a:buFont typeface="Arial" panose="020B0604020202020204" pitchFamily="34" charset="0"/>
              <a:buChar char="•"/>
            </a:pPr>
            <a:r>
              <a:rPr lang="es-CL" dirty="0" smtClean="0">
                <a:solidFill>
                  <a:srgbClr val="009900"/>
                </a:solidFill>
              </a:rPr>
              <a:t>Campanas de Reciclaje de Vidrio</a:t>
            </a:r>
            <a:endParaRPr lang="es-CL" dirty="0">
              <a:solidFill>
                <a:srgbClr val="009900"/>
              </a:solidFill>
            </a:endParaRPr>
          </a:p>
        </p:txBody>
      </p:sp>
      <p:sp>
        <p:nvSpPr>
          <p:cNvPr id="24" name="23 CuadroTexto"/>
          <p:cNvSpPr txBox="1"/>
          <p:nvPr/>
        </p:nvSpPr>
        <p:spPr>
          <a:xfrm>
            <a:off x="5580112" y="5229200"/>
            <a:ext cx="2808312" cy="369332"/>
          </a:xfrm>
          <a:prstGeom prst="rect">
            <a:avLst/>
          </a:prstGeom>
          <a:noFill/>
        </p:spPr>
        <p:txBody>
          <a:bodyPr wrap="square" rtlCol="0">
            <a:spAutoFit/>
          </a:bodyPr>
          <a:lstStyle/>
          <a:p>
            <a:pPr marL="285750" indent="-285750">
              <a:buFont typeface="Arial" panose="020B0604020202020204" pitchFamily="34" charset="0"/>
              <a:buChar char="•"/>
            </a:pPr>
            <a:r>
              <a:rPr lang="es-CL" dirty="0" smtClean="0">
                <a:solidFill>
                  <a:srgbClr val="009900"/>
                </a:solidFill>
              </a:rPr>
              <a:t>Día del cachureo</a:t>
            </a:r>
            <a:endParaRPr lang="es-CL" dirty="0">
              <a:solidFill>
                <a:srgbClr val="009900"/>
              </a:solidFill>
            </a:endParaRPr>
          </a:p>
        </p:txBody>
      </p:sp>
      <p:sp>
        <p:nvSpPr>
          <p:cNvPr id="25" name="24 Flecha izquierda y derecha"/>
          <p:cNvSpPr/>
          <p:nvPr/>
        </p:nvSpPr>
        <p:spPr>
          <a:xfrm>
            <a:off x="3779912" y="2924944"/>
            <a:ext cx="1296144" cy="504056"/>
          </a:xfrm>
          <a:prstGeom prst="leftRightArrow">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6899212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uadroTexto 3">
            <a:extLst>
              <a:ext uri="{FF2B5EF4-FFF2-40B4-BE49-F238E27FC236}">
                <a16:creationId xmlns="" xmlns:a16="http://schemas.microsoft.com/office/drawing/2014/main" id="{91CDA593-4249-46ED-B294-5E42A56BC172}"/>
              </a:ext>
            </a:extLst>
          </p:cNvPr>
          <p:cNvSpPr txBox="1"/>
          <p:nvPr/>
        </p:nvSpPr>
        <p:spPr>
          <a:xfrm>
            <a:off x="3347864" y="548680"/>
            <a:ext cx="3960440" cy="400110"/>
          </a:xfrm>
          <a:prstGeom prst="rect">
            <a:avLst/>
          </a:prstGeom>
          <a:noFill/>
        </p:spPr>
        <p:txBody>
          <a:bodyPr wrap="square" rtlCol="0">
            <a:spAutoFit/>
          </a:bodyPr>
          <a:lstStyle/>
          <a:p>
            <a:pPr algn="ctr"/>
            <a:r>
              <a:rPr lang="es-CL" sz="2000" b="1" dirty="0" smtClean="0">
                <a:solidFill>
                  <a:srgbClr val="356A83"/>
                </a:solidFill>
                <a:latin typeface="Century Gothic" panose="020B0502020202020204" pitchFamily="34" charset="0"/>
              </a:rPr>
              <a:t>Punto Limpio</a:t>
            </a:r>
          </a:p>
        </p:txBody>
      </p:sp>
      <p:sp>
        <p:nvSpPr>
          <p:cNvPr id="7" name="6 Marcador de contenido"/>
          <p:cNvSpPr>
            <a:spLocks noGrp="1"/>
          </p:cNvSpPr>
          <p:nvPr>
            <p:ph idx="1"/>
          </p:nvPr>
        </p:nvSpPr>
        <p:spPr>
          <a:xfrm>
            <a:off x="395536" y="1366491"/>
            <a:ext cx="8352928" cy="4582789"/>
          </a:xfrm>
        </p:spPr>
        <p:txBody>
          <a:bodyPr>
            <a:normAutofit/>
          </a:bodyPr>
          <a:lstStyle/>
          <a:p>
            <a:pPr>
              <a:buFont typeface="Wingdings" panose="05000000000000000000" pitchFamily="2" charset="2"/>
              <a:buChar char="Ø"/>
            </a:pPr>
            <a:r>
              <a:rPr lang="es-CL" sz="1800" dirty="0" smtClean="0">
                <a:solidFill>
                  <a:srgbClr val="356A83"/>
                </a:solidFill>
                <a:latin typeface="Century Gothic" panose="020B0502020202020204" pitchFamily="34" charset="0"/>
              </a:rPr>
              <a:t>Empresas valorizadoras en convenio.</a:t>
            </a:r>
          </a:p>
          <a:p>
            <a:pPr>
              <a:buFont typeface="Wingdings" panose="05000000000000000000" pitchFamily="2" charset="2"/>
              <a:buChar char="Ø"/>
            </a:pPr>
            <a:endParaRPr lang="es-CL" sz="1800" dirty="0">
              <a:solidFill>
                <a:srgbClr val="356A83"/>
              </a:solidFill>
              <a:latin typeface="Century Gothic" panose="020B0502020202020204" pitchFamily="34" charset="0"/>
            </a:endParaRPr>
          </a:p>
          <a:p>
            <a:pPr>
              <a:buFont typeface="Wingdings" panose="05000000000000000000" pitchFamily="2" charset="2"/>
              <a:buChar char="q"/>
            </a:pPr>
            <a:r>
              <a:rPr lang="es-CL" sz="1800" dirty="0">
                <a:solidFill>
                  <a:srgbClr val="356A83"/>
                </a:solidFill>
                <a:latin typeface="Century Gothic" panose="020B0502020202020204" pitchFamily="34" charset="0"/>
              </a:rPr>
              <a:t>SOREPA</a:t>
            </a:r>
          </a:p>
          <a:p>
            <a:pPr>
              <a:buFont typeface="Wingdings" panose="05000000000000000000" pitchFamily="2" charset="2"/>
              <a:buChar char="q"/>
            </a:pPr>
            <a:r>
              <a:rPr lang="es-CL" sz="1800" dirty="0">
                <a:solidFill>
                  <a:srgbClr val="356A83"/>
                </a:solidFill>
                <a:latin typeface="Century Gothic" panose="020B0502020202020204" pitchFamily="34" charset="0"/>
              </a:rPr>
              <a:t>GreenPlast</a:t>
            </a:r>
          </a:p>
          <a:p>
            <a:pPr>
              <a:buFont typeface="Wingdings" panose="05000000000000000000" pitchFamily="2" charset="2"/>
              <a:buChar char="q"/>
            </a:pPr>
            <a:r>
              <a:rPr lang="es-CL" sz="1800" dirty="0">
                <a:solidFill>
                  <a:srgbClr val="356A83"/>
                </a:solidFill>
                <a:latin typeface="Century Gothic" panose="020B0502020202020204" pitchFamily="34" charset="0"/>
              </a:rPr>
              <a:t>RECIPET</a:t>
            </a:r>
          </a:p>
          <a:p>
            <a:pPr>
              <a:buFont typeface="Wingdings" panose="05000000000000000000" pitchFamily="2" charset="2"/>
              <a:buChar char="q"/>
            </a:pPr>
            <a:r>
              <a:rPr lang="es-CL" sz="1800" dirty="0" smtClean="0">
                <a:solidFill>
                  <a:srgbClr val="356A83"/>
                </a:solidFill>
                <a:latin typeface="Century Gothic" panose="020B0502020202020204" pitchFamily="34" charset="0"/>
              </a:rPr>
              <a:t>Cristalerías </a:t>
            </a:r>
            <a:r>
              <a:rPr lang="es-CL" sz="1800" dirty="0">
                <a:solidFill>
                  <a:srgbClr val="356A83"/>
                </a:solidFill>
                <a:latin typeface="Century Gothic" panose="020B0502020202020204" pitchFamily="34" charset="0"/>
              </a:rPr>
              <a:t>Chile</a:t>
            </a:r>
          </a:p>
          <a:p>
            <a:pPr>
              <a:buFont typeface="Wingdings" panose="05000000000000000000" pitchFamily="2" charset="2"/>
              <a:buChar char="q"/>
            </a:pPr>
            <a:r>
              <a:rPr lang="es-CL" sz="1800" dirty="0">
                <a:solidFill>
                  <a:srgbClr val="356A83"/>
                </a:solidFill>
                <a:latin typeface="Century Gothic" panose="020B0502020202020204" pitchFamily="34" charset="0"/>
              </a:rPr>
              <a:t>Comercial HUAL</a:t>
            </a:r>
          </a:p>
          <a:p>
            <a:pPr>
              <a:buFont typeface="Wingdings" panose="05000000000000000000" pitchFamily="2" charset="2"/>
              <a:buChar char="q"/>
            </a:pPr>
            <a:r>
              <a:rPr lang="es-CL" sz="1800" dirty="0" smtClean="0">
                <a:solidFill>
                  <a:srgbClr val="356A83"/>
                </a:solidFill>
                <a:latin typeface="Century Gothic" panose="020B0502020202020204" pitchFamily="34" charset="0"/>
              </a:rPr>
              <a:t>Desafío Ambiente</a:t>
            </a:r>
            <a:endParaRPr lang="es-CL" sz="1800" dirty="0">
              <a:solidFill>
                <a:srgbClr val="356A83"/>
              </a:solidFill>
              <a:latin typeface="Century Gothic" panose="020B0502020202020204" pitchFamily="34" charset="0"/>
            </a:endParaRPr>
          </a:p>
          <a:p>
            <a:pPr marL="0" indent="0">
              <a:buNone/>
            </a:pPr>
            <a:endParaRPr lang="es-CL" sz="1800" dirty="0">
              <a:solidFill>
                <a:srgbClr val="356A83"/>
              </a:solidFill>
              <a:latin typeface="Century Gothic" panose="020B0502020202020204" pitchFamily="34" charset="0"/>
            </a:endParaRPr>
          </a:p>
          <a:p>
            <a:pPr marL="0" indent="0">
              <a:buNone/>
            </a:pPr>
            <a:endParaRPr lang="es-CL" sz="1800" dirty="0">
              <a:solidFill>
                <a:srgbClr val="356A83"/>
              </a:solidFill>
              <a:latin typeface="Century Gothic" panose="020B0502020202020204" pitchFamily="34" charset="0"/>
            </a:endParaRPr>
          </a:p>
          <a:p>
            <a:pPr marL="0" indent="0">
              <a:buNone/>
            </a:pPr>
            <a:endParaRPr lang="es-CL" sz="1800" dirty="0" smtClean="0"/>
          </a:p>
          <a:p>
            <a:pPr marL="0" indent="0">
              <a:buNone/>
            </a:pPr>
            <a:endParaRPr lang="es-CL" sz="1800" dirty="0" smtClean="0"/>
          </a:p>
        </p:txBody>
      </p:sp>
      <p:sp>
        <p:nvSpPr>
          <p:cNvPr id="5" name="4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20</a:t>
            </a:fld>
            <a:endParaRPr lang="es-CL" dirty="0">
              <a:solidFill>
                <a:prstClr val="black">
                  <a:tint val="75000"/>
                </a:prstClr>
              </a:solidFill>
            </a:endParaRPr>
          </a:p>
        </p:txBody>
      </p:sp>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240457"/>
            <a:ext cx="976683" cy="982787"/>
          </a:xfrm>
          <a:prstGeom prst="rect">
            <a:avLst/>
          </a:prstGeom>
        </p:spPr>
      </p:pic>
    </p:spTree>
    <p:extLst>
      <p:ext uri="{BB962C8B-B14F-4D97-AF65-F5344CB8AC3E}">
        <p14:creationId xmlns:p14="http://schemas.microsoft.com/office/powerpoint/2010/main" val="34089850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56A83"/>
        </a:solidFill>
        <a:effectLst/>
      </p:bgPr>
    </p:bg>
    <p:spTree>
      <p:nvGrpSpPr>
        <p:cNvPr id="1" name=""/>
        <p:cNvGrpSpPr/>
        <p:nvPr/>
      </p:nvGrpSpPr>
      <p:grpSpPr>
        <a:xfrm>
          <a:off x="0" y="0"/>
          <a:ext cx="0" cy="0"/>
          <a:chOff x="0" y="0"/>
          <a:chExt cx="0" cy="0"/>
        </a:xfrm>
      </p:grpSpPr>
      <p:sp>
        <p:nvSpPr>
          <p:cNvPr id="4" name="CuadroTexto 3"/>
          <p:cNvSpPr txBox="1"/>
          <p:nvPr/>
        </p:nvSpPr>
        <p:spPr>
          <a:xfrm>
            <a:off x="899592" y="1412776"/>
            <a:ext cx="7632848" cy="1754326"/>
          </a:xfrm>
          <a:prstGeom prst="rect">
            <a:avLst/>
          </a:prstGeom>
          <a:noFill/>
        </p:spPr>
        <p:txBody>
          <a:bodyPr wrap="square" rtlCol="0">
            <a:spAutoFit/>
          </a:bodyPr>
          <a:lstStyle/>
          <a:p>
            <a:pPr algn="ctr"/>
            <a:endParaRPr lang="es-CL" sz="2400" b="1" dirty="0" smtClean="0">
              <a:solidFill>
                <a:schemeClr val="bg1"/>
              </a:solidFill>
              <a:latin typeface="Century Gothic" panose="020B0502020202020204" pitchFamily="34" charset="0"/>
            </a:endParaRPr>
          </a:p>
          <a:p>
            <a:pPr algn="ctr"/>
            <a:r>
              <a:rPr lang="es-CL" sz="2400" b="1" dirty="0" smtClean="0">
                <a:solidFill>
                  <a:schemeClr val="bg1"/>
                </a:solidFill>
                <a:latin typeface="Century Gothic" panose="020B0502020202020204" pitchFamily="34" charset="0"/>
              </a:rPr>
              <a:t>PROGRAMA DE HUERTAS URBANAS MUNICIPALES, COMPOSTAJE Y LOMBRICULTURA</a:t>
            </a:r>
            <a:endParaRPr lang="es-CL" sz="2400" b="1" dirty="0">
              <a:solidFill>
                <a:schemeClr val="bg1"/>
              </a:solidFill>
              <a:latin typeface="Century Gothic" panose="020B0502020202020204" pitchFamily="34" charset="0"/>
            </a:endParaRPr>
          </a:p>
          <a:p>
            <a:pPr algn="ctr"/>
            <a:endParaRPr lang="es-CL" dirty="0">
              <a:solidFill>
                <a:schemeClr val="bg1"/>
              </a:solidFill>
              <a:latin typeface="Century Gothic" panose="020B0502020202020204" pitchFamily="34" charset="0"/>
            </a:endParaRPr>
          </a:p>
          <a:p>
            <a:pPr algn="ctr"/>
            <a:r>
              <a:rPr lang="es-CL" dirty="0" smtClean="0">
                <a:solidFill>
                  <a:schemeClr val="bg1"/>
                </a:solidFill>
                <a:latin typeface="Century Gothic" panose="020B0502020202020204" pitchFamily="34" charset="0"/>
              </a:rPr>
              <a:t>Corporación Aldea del Encuentro</a:t>
            </a:r>
            <a:endParaRPr lang="es-CL" dirty="0">
              <a:solidFill>
                <a:schemeClr val="bg1"/>
              </a:solidFill>
              <a:latin typeface="Century Gothic" panose="020B0502020202020204" pitchFamily="34" charset="0"/>
            </a:endParaRPr>
          </a:p>
        </p:txBody>
      </p:sp>
      <p:cxnSp>
        <p:nvCxnSpPr>
          <p:cNvPr id="6" name="Conector recto 5"/>
          <p:cNvCxnSpPr/>
          <p:nvPr/>
        </p:nvCxnSpPr>
        <p:spPr>
          <a:xfrm>
            <a:off x="1263105" y="2780928"/>
            <a:ext cx="66967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CuadroTexto 3"/>
          <p:cNvSpPr txBox="1"/>
          <p:nvPr/>
        </p:nvSpPr>
        <p:spPr>
          <a:xfrm>
            <a:off x="827584" y="6165304"/>
            <a:ext cx="7632848" cy="323165"/>
          </a:xfrm>
          <a:prstGeom prst="rect">
            <a:avLst/>
          </a:prstGeom>
          <a:noFill/>
        </p:spPr>
        <p:txBody>
          <a:bodyPr wrap="square" rtlCol="0">
            <a:spAutoFit/>
          </a:bodyPr>
          <a:lstStyle/>
          <a:p>
            <a:pPr algn="ctr"/>
            <a:endParaRPr lang="es-CL" sz="1500" i="1" dirty="0">
              <a:solidFill>
                <a:schemeClr val="bg1"/>
              </a:solidFill>
              <a:latin typeface="Century Gothic" panose="020B0502020202020204" pitchFamily="34" charset="0"/>
            </a:endParaRPr>
          </a:p>
        </p:txBody>
      </p:sp>
      <p:sp>
        <p:nvSpPr>
          <p:cNvPr id="2" name="1 Marcador de número de diapositiva"/>
          <p:cNvSpPr>
            <a:spLocks noGrp="1"/>
          </p:cNvSpPr>
          <p:nvPr>
            <p:ph type="sldNum" sz="quarter" idx="12"/>
          </p:nvPr>
        </p:nvSpPr>
        <p:spPr/>
        <p:txBody>
          <a:bodyPr/>
          <a:lstStyle/>
          <a:p>
            <a:fld id="{C5FB718C-3523-4C7F-AD13-F74740A2B213}" type="slidenum">
              <a:rPr lang="es-CL" smtClean="0"/>
              <a:pPr/>
              <a:t>21</a:t>
            </a:fld>
            <a:endParaRPr lang="es-CL"/>
          </a:p>
        </p:txBody>
      </p:sp>
    </p:spTree>
    <p:extLst>
      <p:ext uri="{BB962C8B-B14F-4D97-AF65-F5344CB8AC3E}">
        <p14:creationId xmlns:p14="http://schemas.microsoft.com/office/powerpoint/2010/main" val="11527133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uadroTexto 3">
            <a:extLst>
              <a:ext uri="{FF2B5EF4-FFF2-40B4-BE49-F238E27FC236}">
                <a16:creationId xmlns="" xmlns:a16="http://schemas.microsoft.com/office/drawing/2014/main" id="{91CDA593-4249-46ED-B294-5E42A56BC172}"/>
              </a:ext>
            </a:extLst>
          </p:cNvPr>
          <p:cNvSpPr txBox="1"/>
          <p:nvPr/>
        </p:nvSpPr>
        <p:spPr>
          <a:xfrm>
            <a:off x="3347864" y="548680"/>
            <a:ext cx="3960440" cy="400110"/>
          </a:xfrm>
          <a:prstGeom prst="rect">
            <a:avLst/>
          </a:prstGeom>
          <a:noFill/>
        </p:spPr>
        <p:txBody>
          <a:bodyPr wrap="square" rtlCol="0">
            <a:spAutoFit/>
          </a:bodyPr>
          <a:lstStyle/>
          <a:p>
            <a:pPr algn="ctr"/>
            <a:r>
              <a:rPr lang="es-CL" sz="2000" b="1" dirty="0" smtClean="0">
                <a:solidFill>
                  <a:srgbClr val="356A83"/>
                </a:solidFill>
                <a:latin typeface="Century Gothic" panose="020B0502020202020204" pitchFamily="34" charset="0"/>
              </a:rPr>
              <a:t>Programa de Huertas</a:t>
            </a:r>
          </a:p>
        </p:txBody>
      </p:sp>
      <p:sp>
        <p:nvSpPr>
          <p:cNvPr id="7" name="6 Marcador de contenido"/>
          <p:cNvSpPr>
            <a:spLocks noGrp="1"/>
          </p:cNvSpPr>
          <p:nvPr>
            <p:ph idx="1"/>
          </p:nvPr>
        </p:nvSpPr>
        <p:spPr>
          <a:xfrm>
            <a:off x="395536" y="1816225"/>
            <a:ext cx="8352928" cy="2908919"/>
          </a:xfrm>
        </p:spPr>
        <p:txBody>
          <a:bodyPr>
            <a:normAutofit/>
          </a:bodyPr>
          <a:lstStyle/>
          <a:p>
            <a:endParaRPr lang="es-CL" sz="1300" dirty="0">
              <a:solidFill>
                <a:srgbClr val="356A83"/>
              </a:solidFill>
              <a:latin typeface="Century Gothic" panose="020B0502020202020204" pitchFamily="34" charset="0"/>
            </a:endParaRPr>
          </a:p>
          <a:p>
            <a:endParaRPr lang="es-CL" sz="1800" dirty="0">
              <a:solidFill>
                <a:srgbClr val="356A83"/>
              </a:solidFill>
              <a:latin typeface="Century Gothic" panose="020B0502020202020204" pitchFamily="34" charset="0"/>
            </a:endParaRPr>
          </a:p>
        </p:txBody>
      </p:sp>
      <p:sp>
        <p:nvSpPr>
          <p:cNvPr id="5" name="4 Marcador de número de diapositiva"/>
          <p:cNvSpPr>
            <a:spLocks noGrp="1"/>
          </p:cNvSpPr>
          <p:nvPr>
            <p:ph type="sldNum" sz="quarter" idx="12"/>
          </p:nvPr>
        </p:nvSpPr>
        <p:spPr/>
        <p:txBody>
          <a:bodyPr/>
          <a:lstStyle/>
          <a:p>
            <a:fld id="{C5FB718C-3523-4C7F-AD13-F74740A2B213}" type="slidenum">
              <a:rPr lang="es-CL" smtClean="0"/>
              <a:pPr/>
              <a:t>22</a:t>
            </a:fld>
            <a:endParaRPr lang="es-CL"/>
          </a:p>
        </p:txBody>
      </p:sp>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240457"/>
            <a:ext cx="976683" cy="982787"/>
          </a:xfrm>
          <a:prstGeom prst="rect">
            <a:avLst/>
          </a:prstGeom>
        </p:spPr>
      </p:pic>
      <p:sp>
        <p:nvSpPr>
          <p:cNvPr id="3" name="2 CuadroTexto"/>
          <p:cNvSpPr txBox="1"/>
          <p:nvPr/>
        </p:nvSpPr>
        <p:spPr>
          <a:xfrm>
            <a:off x="395536" y="1628800"/>
            <a:ext cx="4104456" cy="4247317"/>
          </a:xfrm>
          <a:prstGeom prst="rect">
            <a:avLst/>
          </a:prstGeom>
          <a:noFill/>
        </p:spPr>
        <p:txBody>
          <a:bodyPr wrap="square" rtlCol="0">
            <a:spAutoFit/>
          </a:bodyPr>
          <a:lstStyle/>
          <a:p>
            <a:r>
              <a:rPr lang="es-CL" dirty="0" smtClean="0"/>
              <a:t>-</a:t>
            </a:r>
            <a:r>
              <a:rPr lang="es-CL" dirty="0">
                <a:solidFill>
                  <a:srgbClr val="356A83"/>
                </a:solidFill>
                <a:latin typeface="Century Gothic" panose="020B0502020202020204" pitchFamily="34" charset="0"/>
              </a:rPr>
              <a:t>Programa iniciado el año </a:t>
            </a:r>
            <a:r>
              <a:rPr lang="es-CL" dirty="0" smtClean="0">
                <a:solidFill>
                  <a:srgbClr val="356A83"/>
                </a:solidFill>
                <a:latin typeface="Century Gothic" panose="020B0502020202020204" pitchFamily="34" charset="0"/>
              </a:rPr>
              <a:t>2001</a:t>
            </a:r>
          </a:p>
          <a:p>
            <a:endParaRPr lang="es-CL" dirty="0">
              <a:solidFill>
                <a:srgbClr val="356A83"/>
              </a:solidFill>
              <a:latin typeface="Century Gothic" panose="020B0502020202020204" pitchFamily="34" charset="0"/>
            </a:endParaRPr>
          </a:p>
          <a:p>
            <a:r>
              <a:rPr lang="es-CL" dirty="0">
                <a:solidFill>
                  <a:srgbClr val="356A83"/>
                </a:solidFill>
                <a:latin typeface="Century Gothic" panose="020B0502020202020204" pitchFamily="34" charset="0"/>
              </a:rPr>
              <a:t>-Año 2007 sistema de </a:t>
            </a:r>
            <a:r>
              <a:rPr lang="es-CL" dirty="0" smtClean="0">
                <a:solidFill>
                  <a:srgbClr val="356A83"/>
                </a:solidFill>
                <a:latin typeface="Century Gothic" panose="020B0502020202020204" pitchFamily="34" charset="0"/>
              </a:rPr>
              <a:t>mediería </a:t>
            </a:r>
            <a:r>
              <a:rPr lang="es-CL" dirty="0">
                <a:solidFill>
                  <a:srgbClr val="356A83"/>
                </a:solidFill>
                <a:latin typeface="Century Gothic" panose="020B0502020202020204" pitchFamily="34" charset="0"/>
              </a:rPr>
              <a:t>que capacita a los </a:t>
            </a:r>
            <a:r>
              <a:rPr lang="es-CL" dirty="0" smtClean="0">
                <a:solidFill>
                  <a:srgbClr val="356A83"/>
                </a:solidFill>
                <a:latin typeface="Century Gothic" panose="020B0502020202020204" pitchFamily="34" charset="0"/>
              </a:rPr>
              <a:t>vecinos en el cultivo y manejo orgánico</a:t>
            </a:r>
          </a:p>
          <a:p>
            <a:endParaRPr lang="es-CL" dirty="0">
              <a:solidFill>
                <a:srgbClr val="356A83"/>
              </a:solidFill>
              <a:latin typeface="Century Gothic" panose="020B0502020202020204" pitchFamily="34" charset="0"/>
            </a:endParaRPr>
          </a:p>
          <a:p>
            <a:r>
              <a:rPr lang="es-CL" dirty="0">
                <a:solidFill>
                  <a:srgbClr val="356A83"/>
                </a:solidFill>
                <a:latin typeface="Century Gothic" panose="020B0502020202020204" pitchFamily="34" charset="0"/>
              </a:rPr>
              <a:t>-156 terrenos de 15 </a:t>
            </a:r>
            <a:r>
              <a:rPr lang="es-CL" dirty="0" smtClean="0">
                <a:solidFill>
                  <a:srgbClr val="356A83"/>
                </a:solidFill>
                <a:latin typeface="Century Gothic" panose="020B0502020202020204" pitchFamily="34" charset="0"/>
              </a:rPr>
              <a:t>m2</a:t>
            </a:r>
          </a:p>
          <a:p>
            <a:endParaRPr lang="es-CL" dirty="0">
              <a:solidFill>
                <a:srgbClr val="356A83"/>
              </a:solidFill>
              <a:latin typeface="Century Gothic" panose="020B0502020202020204" pitchFamily="34" charset="0"/>
            </a:endParaRPr>
          </a:p>
          <a:p>
            <a:r>
              <a:rPr lang="es-CL" dirty="0" smtClean="0">
                <a:solidFill>
                  <a:srgbClr val="356A83"/>
                </a:solidFill>
                <a:latin typeface="Century Gothic" panose="020B0502020202020204" pitchFamily="34" charset="0"/>
              </a:rPr>
              <a:t>-Trabajo comunitarios</a:t>
            </a:r>
          </a:p>
          <a:p>
            <a:endParaRPr lang="es-CL" dirty="0">
              <a:solidFill>
                <a:srgbClr val="356A83"/>
              </a:solidFill>
              <a:latin typeface="Century Gothic" panose="020B0502020202020204" pitchFamily="34" charset="0"/>
            </a:endParaRPr>
          </a:p>
          <a:p>
            <a:r>
              <a:rPr lang="es-CL" dirty="0" smtClean="0">
                <a:solidFill>
                  <a:srgbClr val="356A83"/>
                </a:solidFill>
                <a:latin typeface="Century Gothic" panose="020B0502020202020204" pitchFamily="34" charset="0"/>
              </a:rPr>
              <a:t>-Gran </a:t>
            </a:r>
            <a:r>
              <a:rPr lang="es-CL" dirty="0">
                <a:solidFill>
                  <a:srgbClr val="356A83"/>
                </a:solidFill>
                <a:latin typeface="Century Gothic" panose="020B0502020202020204" pitchFamily="34" charset="0"/>
              </a:rPr>
              <a:t>banco de semillas </a:t>
            </a:r>
            <a:endParaRPr lang="es-CL" dirty="0" smtClean="0">
              <a:solidFill>
                <a:srgbClr val="356A83"/>
              </a:solidFill>
              <a:latin typeface="Century Gothic" panose="020B0502020202020204" pitchFamily="34" charset="0"/>
            </a:endParaRPr>
          </a:p>
          <a:p>
            <a:endParaRPr lang="es-CL" dirty="0">
              <a:solidFill>
                <a:srgbClr val="356A83"/>
              </a:solidFill>
              <a:latin typeface="Century Gothic" panose="020B0502020202020204" pitchFamily="34" charset="0"/>
            </a:endParaRPr>
          </a:p>
          <a:p>
            <a:r>
              <a:rPr lang="es-CL" dirty="0">
                <a:solidFill>
                  <a:srgbClr val="356A83"/>
                </a:solidFill>
                <a:latin typeface="Century Gothic" panose="020B0502020202020204" pitchFamily="34" charset="0"/>
              </a:rPr>
              <a:t>-Cursos y talleres</a:t>
            </a:r>
          </a:p>
          <a:p>
            <a:endParaRPr lang="es-CL" dirty="0">
              <a:solidFill>
                <a:srgbClr val="356A83"/>
              </a:solidFill>
              <a:latin typeface="Century Gothic" panose="020B0502020202020204" pitchFamily="34" charset="0"/>
            </a:endParaRPr>
          </a:p>
          <a:p>
            <a:endParaRPr lang="es-CL" dirty="0"/>
          </a:p>
        </p:txBody>
      </p:sp>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9872" y="3068960"/>
            <a:ext cx="4086076" cy="3051788"/>
          </a:xfrm>
          <a:prstGeom prst="rect">
            <a:avLst/>
          </a:prstGeom>
        </p:spPr>
      </p:pic>
      <p:pic>
        <p:nvPicPr>
          <p:cNvPr id="8" name="7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2910" y="1399050"/>
            <a:ext cx="2956103" cy="2218556"/>
          </a:xfrm>
          <a:prstGeom prst="rect">
            <a:avLst/>
          </a:prstGeom>
        </p:spPr>
      </p:pic>
    </p:spTree>
    <p:extLst>
      <p:ext uri="{BB962C8B-B14F-4D97-AF65-F5344CB8AC3E}">
        <p14:creationId xmlns:p14="http://schemas.microsoft.com/office/powerpoint/2010/main" val="41297790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uadroTexto 3">
            <a:extLst>
              <a:ext uri="{FF2B5EF4-FFF2-40B4-BE49-F238E27FC236}">
                <a16:creationId xmlns="" xmlns:a16="http://schemas.microsoft.com/office/drawing/2014/main" id="{91CDA593-4249-46ED-B294-5E42A56BC172}"/>
              </a:ext>
            </a:extLst>
          </p:cNvPr>
          <p:cNvSpPr txBox="1"/>
          <p:nvPr/>
        </p:nvSpPr>
        <p:spPr>
          <a:xfrm>
            <a:off x="3347864" y="548680"/>
            <a:ext cx="3960440" cy="707886"/>
          </a:xfrm>
          <a:prstGeom prst="rect">
            <a:avLst/>
          </a:prstGeom>
          <a:noFill/>
        </p:spPr>
        <p:txBody>
          <a:bodyPr wrap="square" rtlCol="0">
            <a:spAutoFit/>
          </a:bodyPr>
          <a:lstStyle/>
          <a:p>
            <a:pPr algn="ctr"/>
            <a:r>
              <a:rPr lang="es-CL" sz="2000" b="1" dirty="0" smtClean="0">
                <a:solidFill>
                  <a:srgbClr val="356A83"/>
                </a:solidFill>
                <a:latin typeface="Century Gothic" panose="020B0502020202020204" pitchFamily="34" charset="0"/>
              </a:rPr>
              <a:t>Programa de Compostaje y </a:t>
            </a:r>
            <a:r>
              <a:rPr lang="es-CL" sz="2000" b="1" dirty="0" err="1">
                <a:solidFill>
                  <a:srgbClr val="356A83"/>
                </a:solidFill>
                <a:latin typeface="Century Gothic" panose="020B0502020202020204" pitchFamily="34" charset="0"/>
              </a:rPr>
              <a:t>L</a:t>
            </a:r>
            <a:r>
              <a:rPr lang="es-CL" sz="2000" b="1" dirty="0" err="1" smtClean="0">
                <a:solidFill>
                  <a:srgbClr val="356A83"/>
                </a:solidFill>
                <a:latin typeface="Century Gothic" panose="020B0502020202020204" pitchFamily="34" charset="0"/>
              </a:rPr>
              <a:t>ombricultura</a:t>
            </a:r>
            <a:endParaRPr lang="es-CL" sz="2000" b="1" dirty="0" smtClean="0">
              <a:solidFill>
                <a:srgbClr val="356A83"/>
              </a:solidFill>
              <a:latin typeface="Century Gothic" panose="020B0502020202020204" pitchFamily="34" charset="0"/>
            </a:endParaRPr>
          </a:p>
        </p:txBody>
      </p:sp>
      <p:sp>
        <p:nvSpPr>
          <p:cNvPr id="7" name="6 Marcador de contenido"/>
          <p:cNvSpPr>
            <a:spLocks noGrp="1"/>
          </p:cNvSpPr>
          <p:nvPr>
            <p:ph idx="1"/>
          </p:nvPr>
        </p:nvSpPr>
        <p:spPr>
          <a:xfrm>
            <a:off x="395536" y="1816225"/>
            <a:ext cx="8352928" cy="2908919"/>
          </a:xfrm>
        </p:spPr>
        <p:txBody>
          <a:bodyPr>
            <a:normAutofit/>
          </a:bodyPr>
          <a:lstStyle/>
          <a:p>
            <a:endParaRPr lang="es-CL" sz="1300" dirty="0">
              <a:solidFill>
                <a:srgbClr val="356A83"/>
              </a:solidFill>
              <a:latin typeface="Century Gothic" panose="020B0502020202020204" pitchFamily="34" charset="0"/>
            </a:endParaRPr>
          </a:p>
          <a:p>
            <a:endParaRPr lang="es-CL" sz="1800" dirty="0">
              <a:solidFill>
                <a:srgbClr val="356A83"/>
              </a:solidFill>
              <a:latin typeface="Century Gothic" panose="020B0502020202020204" pitchFamily="34" charset="0"/>
            </a:endParaRPr>
          </a:p>
        </p:txBody>
      </p:sp>
      <p:sp>
        <p:nvSpPr>
          <p:cNvPr id="5" name="4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23</a:t>
            </a:fld>
            <a:endParaRPr lang="es-CL">
              <a:solidFill>
                <a:prstClr val="black">
                  <a:tint val="75000"/>
                </a:prstClr>
              </a:solidFill>
            </a:endParaRPr>
          </a:p>
        </p:txBody>
      </p:sp>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240457"/>
            <a:ext cx="976683" cy="982787"/>
          </a:xfrm>
          <a:prstGeom prst="rect">
            <a:avLst/>
          </a:prstGeom>
        </p:spPr>
      </p:pic>
      <p:sp>
        <p:nvSpPr>
          <p:cNvPr id="3" name="2 CuadroTexto"/>
          <p:cNvSpPr txBox="1"/>
          <p:nvPr/>
        </p:nvSpPr>
        <p:spPr>
          <a:xfrm>
            <a:off x="395536" y="2204864"/>
            <a:ext cx="3744416" cy="2862322"/>
          </a:xfrm>
          <a:prstGeom prst="rect">
            <a:avLst/>
          </a:prstGeom>
          <a:noFill/>
        </p:spPr>
        <p:txBody>
          <a:bodyPr wrap="square" rtlCol="0">
            <a:spAutoFit/>
          </a:bodyPr>
          <a:lstStyle/>
          <a:p>
            <a:r>
              <a:rPr lang="es-CL" dirty="0" smtClean="0">
                <a:solidFill>
                  <a:srgbClr val="356A83"/>
                </a:solidFill>
                <a:latin typeface="Century Gothic" panose="020B0502020202020204" pitchFamily="34" charset="0"/>
              </a:rPr>
              <a:t>-A través del uso de lombrices se convierten </a:t>
            </a:r>
            <a:r>
              <a:rPr lang="es-CL" dirty="0">
                <a:solidFill>
                  <a:srgbClr val="356A83"/>
                </a:solidFill>
                <a:latin typeface="Century Gothic" panose="020B0502020202020204" pitchFamily="34" charset="0"/>
              </a:rPr>
              <a:t>los residuos </a:t>
            </a:r>
            <a:r>
              <a:rPr lang="es-CL" dirty="0" smtClean="0">
                <a:solidFill>
                  <a:srgbClr val="356A83"/>
                </a:solidFill>
                <a:latin typeface="Century Gothic" panose="020B0502020202020204" pitchFamily="34" charset="0"/>
              </a:rPr>
              <a:t>orgánicos </a:t>
            </a:r>
            <a:r>
              <a:rPr lang="es-CL" dirty="0">
                <a:solidFill>
                  <a:srgbClr val="356A83"/>
                </a:solidFill>
                <a:latin typeface="Century Gothic" panose="020B0502020202020204" pitchFamily="34" charset="0"/>
              </a:rPr>
              <a:t>en abono natural para las </a:t>
            </a:r>
            <a:r>
              <a:rPr lang="es-CL" dirty="0" smtClean="0">
                <a:solidFill>
                  <a:srgbClr val="356A83"/>
                </a:solidFill>
                <a:latin typeface="Century Gothic" panose="020B0502020202020204" pitchFamily="34" charset="0"/>
              </a:rPr>
              <a:t>plantas (humus)</a:t>
            </a:r>
          </a:p>
          <a:p>
            <a:endParaRPr lang="es-CL" dirty="0">
              <a:solidFill>
                <a:srgbClr val="356A83"/>
              </a:solidFill>
              <a:latin typeface="Century Gothic" panose="020B0502020202020204" pitchFamily="34" charset="0"/>
            </a:endParaRPr>
          </a:p>
          <a:p>
            <a:r>
              <a:rPr lang="es-CL" dirty="0" smtClean="0">
                <a:solidFill>
                  <a:srgbClr val="356A83"/>
                </a:solidFill>
                <a:latin typeface="Century Gothic" panose="020B0502020202020204" pitchFamily="34" charset="0"/>
              </a:rPr>
              <a:t>-Producción </a:t>
            </a:r>
            <a:r>
              <a:rPr lang="es-CL" dirty="0">
                <a:solidFill>
                  <a:srgbClr val="356A83"/>
                </a:solidFill>
                <a:latin typeface="Century Gothic" panose="020B0502020202020204" pitchFamily="34" charset="0"/>
              </a:rPr>
              <a:t>de lombrices formadoras de humus </a:t>
            </a:r>
            <a:endParaRPr lang="es-CL" dirty="0" smtClean="0">
              <a:solidFill>
                <a:srgbClr val="356A83"/>
              </a:solidFill>
              <a:latin typeface="Century Gothic" panose="020B0502020202020204" pitchFamily="34" charset="0"/>
            </a:endParaRPr>
          </a:p>
          <a:p>
            <a:endParaRPr lang="es-CL" dirty="0">
              <a:solidFill>
                <a:srgbClr val="356A83"/>
              </a:solidFill>
              <a:latin typeface="Century Gothic" panose="020B0502020202020204" pitchFamily="34" charset="0"/>
            </a:endParaRPr>
          </a:p>
          <a:p>
            <a:r>
              <a:rPr lang="es-CL" dirty="0" smtClean="0">
                <a:solidFill>
                  <a:srgbClr val="356A83"/>
                </a:solidFill>
                <a:latin typeface="Century Gothic" panose="020B0502020202020204" pitchFamily="34" charset="0"/>
              </a:rPr>
              <a:t>-Talleres </a:t>
            </a:r>
            <a:r>
              <a:rPr lang="es-CL" dirty="0">
                <a:solidFill>
                  <a:srgbClr val="356A83"/>
                </a:solidFill>
                <a:latin typeface="Century Gothic" panose="020B0502020202020204" pitchFamily="34" charset="0"/>
              </a:rPr>
              <a:t>mensuales</a:t>
            </a:r>
          </a:p>
          <a:p>
            <a:endParaRPr lang="es-CL" dirty="0"/>
          </a:p>
        </p:txBody>
      </p:sp>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1894" y="3783509"/>
            <a:ext cx="4572000" cy="2567354"/>
          </a:xfrm>
          <a:prstGeom prst="rect">
            <a:avLst/>
          </a:prstGeom>
        </p:spPr>
      </p:pic>
      <p:pic>
        <p:nvPicPr>
          <p:cNvPr id="8" name="7 Imagen"/>
          <p:cNvPicPr>
            <a:picLocks noChangeAspect="1"/>
          </p:cNvPicPr>
          <p:nvPr/>
        </p:nvPicPr>
        <p:blipFill rotWithShape="1">
          <a:blip r:embed="rId5" cstate="print">
            <a:extLst>
              <a:ext uri="{28A0092B-C50C-407E-A947-70E740481C1C}">
                <a14:useLocalDpi xmlns:a14="http://schemas.microsoft.com/office/drawing/2010/main" val="0"/>
              </a:ext>
            </a:extLst>
          </a:blip>
          <a:srcRect t="29749" b="11440"/>
          <a:stretch/>
        </p:blipFill>
        <p:spPr>
          <a:xfrm>
            <a:off x="5212007" y="1669850"/>
            <a:ext cx="1695644" cy="1775900"/>
          </a:xfrm>
          <a:prstGeom prst="rect">
            <a:avLst/>
          </a:prstGeom>
        </p:spPr>
      </p:pic>
    </p:spTree>
    <p:extLst>
      <p:ext uri="{BB962C8B-B14F-4D97-AF65-F5344CB8AC3E}">
        <p14:creationId xmlns:p14="http://schemas.microsoft.com/office/powerpoint/2010/main" val="2047661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56A83"/>
        </a:solidFill>
        <a:effectLst/>
      </p:bgPr>
    </p:bg>
    <p:spTree>
      <p:nvGrpSpPr>
        <p:cNvPr id="1" name=""/>
        <p:cNvGrpSpPr/>
        <p:nvPr/>
      </p:nvGrpSpPr>
      <p:grpSpPr>
        <a:xfrm>
          <a:off x="0" y="0"/>
          <a:ext cx="0" cy="0"/>
          <a:chOff x="0" y="0"/>
          <a:chExt cx="0" cy="0"/>
        </a:xfrm>
      </p:grpSpPr>
      <p:sp>
        <p:nvSpPr>
          <p:cNvPr id="4" name="CuadroTexto 3"/>
          <p:cNvSpPr txBox="1"/>
          <p:nvPr/>
        </p:nvSpPr>
        <p:spPr>
          <a:xfrm>
            <a:off x="899592" y="1412776"/>
            <a:ext cx="7632848" cy="1754326"/>
          </a:xfrm>
          <a:prstGeom prst="rect">
            <a:avLst/>
          </a:prstGeom>
          <a:noFill/>
        </p:spPr>
        <p:txBody>
          <a:bodyPr wrap="square" rtlCol="0">
            <a:spAutoFit/>
          </a:bodyPr>
          <a:lstStyle/>
          <a:p>
            <a:pPr algn="ctr"/>
            <a:endParaRPr lang="es-CL" sz="2400" b="1" dirty="0" smtClean="0">
              <a:solidFill>
                <a:prstClr val="white"/>
              </a:solidFill>
              <a:latin typeface="Century Gothic" panose="020B0502020202020204" pitchFamily="34" charset="0"/>
            </a:endParaRPr>
          </a:p>
          <a:p>
            <a:pPr algn="ctr"/>
            <a:r>
              <a:rPr lang="es-CL" sz="2400" b="1" dirty="0" smtClean="0">
                <a:solidFill>
                  <a:prstClr val="white"/>
                </a:solidFill>
                <a:latin typeface="Century Gothic" panose="020B0502020202020204" pitchFamily="34" charset="0"/>
              </a:rPr>
              <a:t>SISTEMA DE CERTIFICACIÓN AMBIENTAL MUNICIPAL SCAM</a:t>
            </a:r>
            <a:endParaRPr lang="es-CL" sz="2400" b="1" dirty="0">
              <a:solidFill>
                <a:prstClr val="white"/>
              </a:solidFill>
              <a:latin typeface="Century Gothic" panose="020B0502020202020204" pitchFamily="34" charset="0"/>
            </a:endParaRPr>
          </a:p>
          <a:p>
            <a:pPr algn="ctr"/>
            <a:endParaRPr lang="es-CL" dirty="0">
              <a:solidFill>
                <a:prstClr val="white"/>
              </a:solidFill>
              <a:latin typeface="Century Gothic" panose="020B0502020202020204" pitchFamily="34" charset="0"/>
            </a:endParaRPr>
          </a:p>
          <a:p>
            <a:pPr algn="ctr"/>
            <a:r>
              <a:rPr lang="es-CL" dirty="0" smtClean="0">
                <a:solidFill>
                  <a:prstClr val="white"/>
                </a:solidFill>
                <a:latin typeface="Century Gothic" panose="020B0502020202020204" pitchFamily="34" charset="0"/>
              </a:rPr>
              <a:t>Ministerio de Medio Ambiente</a:t>
            </a:r>
            <a:endParaRPr lang="es-CL" dirty="0">
              <a:solidFill>
                <a:prstClr val="white"/>
              </a:solidFill>
              <a:latin typeface="Century Gothic" panose="020B0502020202020204" pitchFamily="34" charset="0"/>
            </a:endParaRPr>
          </a:p>
        </p:txBody>
      </p:sp>
      <p:cxnSp>
        <p:nvCxnSpPr>
          <p:cNvPr id="6" name="Conector recto 5"/>
          <p:cNvCxnSpPr/>
          <p:nvPr/>
        </p:nvCxnSpPr>
        <p:spPr>
          <a:xfrm>
            <a:off x="1263105" y="2780928"/>
            <a:ext cx="66967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CuadroTexto 3"/>
          <p:cNvSpPr txBox="1"/>
          <p:nvPr/>
        </p:nvSpPr>
        <p:spPr>
          <a:xfrm>
            <a:off x="827584" y="6165304"/>
            <a:ext cx="7632848" cy="323165"/>
          </a:xfrm>
          <a:prstGeom prst="rect">
            <a:avLst/>
          </a:prstGeom>
          <a:noFill/>
        </p:spPr>
        <p:txBody>
          <a:bodyPr wrap="square" rtlCol="0">
            <a:spAutoFit/>
          </a:bodyPr>
          <a:lstStyle/>
          <a:p>
            <a:pPr algn="ctr"/>
            <a:endParaRPr lang="es-CL" sz="1500" i="1" dirty="0">
              <a:solidFill>
                <a:prstClr val="white"/>
              </a:solidFill>
              <a:latin typeface="Century Gothic" panose="020B0502020202020204" pitchFamily="34" charset="0"/>
            </a:endParaRPr>
          </a:p>
        </p:txBody>
      </p:sp>
      <p:sp>
        <p:nvSpPr>
          <p:cNvPr id="2" name="1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24</a:t>
            </a:fld>
            <a:endParaRPr lang="es-CL">
              <a:solidFill>
                <a:prstClr val="black">
                  <a:tint val="7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1711" y="3789040"/>
            <a:ext cx="1999531" cy="2025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80848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uadroTexto 3">
            <a:extLst>
              <a:ext uri="{FF2B5EF4-FFF2-40B4-BE49-F238E27FC236}">
                <a16:creationId xmlns:a16="http://schemas.microsoft.com/office/drawing/2014/main" xmlns="" id="{91CDA593-4249-46ED-B294-5E42A56BC172}"/>
              </a:ext>
            </a:extLst>
          </p:cNvPr>
          <p:cNvSpPr txBox="1"/>
          <p:nvPr/>
        </p:nvSpPr>
        <p:spPr>
          <a:xfrm>
            <a:off x="3851920" y="260648"/>
            <a:ext cx="3456384" cy="1015663"/>
          </a:xfrm>
          <a:prstGeom prst="rect">
            <a:avLst/>
          </a:prstGeom>
          <a:noFill/>
        </p:spPr>
        <p:txBody>
          <a:bodyPr wrap="square" rtlCol="0">
            <a:spAutoFit/>
          </a:bodyPr>
          <a:lstStyle/>
          <a:p>
            <a:pPr algn="ctr"/>
            <a:r>
              <a:rPr lang="es-CL" sz="2000" b="1" dirty="0" smtClean="0">
                <a:solidFill>
                  <a:srgbClr val="356A83"/>
                </a:solidFill>
                <a:latin typeface="Century Gothic" panose="020B0502020202020204" pitchFamily="34" charset="0"/>
              </a:rPr>
              <a:t>Sistema de Certificación Ambiental Municipal</a:t>
            </a:r>
          </a:p>
          <a:p>
            <a:pPr algn="ctr"/>
            <a:r>
              <a:rPr lang="es-CL" sz="2000" b="1" dirty="0" smtClean="0">
                <a:solidFill>
                  <a:srgbClr val="356A83"/>
                </a:solidFill>
                <a:latin typeface="Century Gothic" panose="020B0502020202020204" pitchFamily="34" charset="0"/>
              </a:rPr>
              <a:t>SCAM</a:t>
            </a:r>
            <a:endParaRPr lang="es-CL" sz="2000" b="1" dirty="0">
              <a:solidFill>
                <a:srgbClr val="356A83"/>
              </a:solidFill>
            </a:endParaRPr>
          </a:p>
        </p:txBody>
      </p:sp>
      <p:sp>
        <p:nvSpPr>
          <p:cNvPr id="7" name="6 Marcador de contenido"/>
          <p:cNvSpPr>
            <a:spLocks noGrp="1"/>
          </p:cNvSpPr>
          <p:nvPr>
            <p:ph idx="1"/>
          </p:nvPr>
        </p:nvSpPr>
        <p:spPr>
          <a:xfrm>
            <a:off x="395536" y="1564343"/>
            <a:ext cx="8352928" cy="5033009"/>
          </a:xfrm>
        </p:spPr>
        <p:txBody>
          <a:bodyPr>
            <a:normAutofit fontScale="25000" lnSpcReduction="20000"/>
          </a:bodyPr>
          <a:lstStyle/>
          <a:p>
            <a:endParaRPr lang="es-CL" sz="1300" dirty="0">
              <a:solidFill>
                <a:srgbClr val="356A83"/>
              </a:solidFill>
              <a:latin typeface="Century Gothic" panose="020B0502020202020204" pitchFamily="34" charset="0"/>
            </a:endParaRPr>
          </a:p>
          <a:p>
            <a:pPr algn="just"/>
            <a:r>
              <a:rPr lang="es-CL" sz="7200" dirty="0" smtClean="0">
                <a:solidFill>
                  <a:srgbClr val="356A83"/>
                </a:solidFill>
                <a:latin typeface="Century Gothic" panose="020B0502020202020204" pitchFamily="34" charset="0"/>
              </a:rPr>
              <a:t>Sistema </a:t>
            </a:r>
            <a:r>
              <a:rPr lang="es-CL" sz="7200" dirty="0">
                <a:solidFill>
                  <a:srgbClr val="356A83"/>
                </a:solidFill>
                <a:latin typeface="Century Gothic" panose="020B0502020202020204" pitchFamily="34" charset="0"/>
              </a:rPr>
              <a:t>de carácter voluntario</a:t>
            </a:r>
            <a:r>
              <a:rPr lang="es-CL" sz="7200" dirty="0" smtClean="0">
                <a:solidFill>
                  <a:srgbClr val="356A83"/>
                </a:solidFill>
                <a:latin typeface="Century Gothic" panose="020B0502020202020204" pitchFamily="34" charset="0"/>
              </a:rPr>
              <a:t>, </a:t>
            </a:r>
            <a:r>
              <a:rPr lang="es-CL" sz="7200" dirty="0">
                <a:solidFill>
                  <a:srgbClr val="356A83"/>
                </a:solidFill>
                <a:latin typeface="Century Gothic" panose="020B0502020202020204" pitchFamily="34" charset="0"/>
              </a:rPr>
              <a:t>que busca la integración del factor ambiental en el quehacer </a:t>
            </a:r>
            <a:r>
              <a:rPr lang="es-CL" sz="7200" b="1" u="sng" dirty="0" smtClean="0">
                <a:solidFill>
                  <a:srgbClr val="356A83"/>
                </a:solidFill>
                <a:latin typeface="Century Gothic" panose="020B0502020202020204" pitchFamily="34" charset="0"/>
              </a:rPr>
              <a:t>municipal</a:t>
            </a:r>
            <a:r>
              <a:rPr lang="es-CL" sz="7200" b="1" dirty="0" smtClean="0">
                <a:solidFill>
                  <a:srgbClr val="356A83"/>
                </a:solidFill>
                <a:latin typeface="Century Gothic" panose="020B0502020202020204" pitchFamily="34" charset="0"/>
              </a:rPr>
              <a:t>.</a:t>
            </a:r>
          </a:p>
          <a:p>
            <a:pPr algn="just"/>
            <a:endParaRPr lang="es-CL" sz="7200" dirty="0" smtClean="0">
              <a:solidFill>
                <a:srgbClr val="356A83"/>
              </a:solidFill>
              <a:latin typeface="Century Gothic" panose="020B0502020202020204" pitchFamily="34" charset="0"/>
            </a:endParaRPr>
          </a:p>
          <a:p>
            <a:pPr algn="just"/>
            <a:r>
              <a:rPr lang="es-CL" sz="7200" dirty="0" smtClean="0">
                <a:solidFill>
                  <a:srgbClr val="356A83"/>
                </a:solidFill>
                <a:latin typeface="Century Gothic" panose="020B0502020202020204" pitchFamily="34" charset="0"/>
              </a:rPr>
              <a:t>Considera </a:t>
            </a:r>
            <a:r>
              <a:rPr lang="es-CL" sz="7200" dirty="0">
                <a:solidFill>
                  <a:srgbClr val="356A83"/>
                </a:solidFill>
                <a:latin typeface="Century Gothic" panose="020B0502020202020204" pitchFamily="34" charset="0"/>
              </a:rPr>
              <a:t>la participación ciudadana a través de la constitución de los Comités Ambientales </a:t>
            </a:r>
            <a:r>
              <a:rPr lang="es-CL" sz="7200" dirty="0" smtClean="0">
                <a:solidFill>
                  <a:srgbClr val="356A83"/>
                </a:solidFill>
                <a:latin typeface="Century Gothic" panose="020B0502020202020204" pitchFamily="34" charset="0"/>
              </a:rPr>
              <a:t>Comunales (</a:t>
            </a:r>
            <a:r>
              <a:rPr lang="es-CL" sz="7200" b="1" dirty="0" smtClean="0">
                <a:solidFill>
                  <a:srgbClr val="356A83"/>
                </a:solidFill>
                <a:latin typeface="Century Gothic" panose="020B0502020202020204" pitchFamily="34" charset="0"/>
              </a:rPr>
              <a:t>CAC</a:t>
            </a:r>
            <a:r>
              <a:rPr lang="es-CL" sz="7200" dirty="0" smtClean="0">
                <a:solidFill>
                  <a:srgbClr val="356A83"/>
                </a:solidFill>
                <a:latin typeface="Century Gothic" panose="020B0502020202020204" pitchFamily="34" charset="0"/>
              </a:rPr>
              <a:t>).</a:t>
            </a:r>
          </a:p>
          <a:p>
            <a:pPr algn="just"/>
            <a:endParaRPr lang="es-CL" sz="7200" dirty="0" smtClean="0">
              <a:solidFill>
                <a:srgbClr val="356A83"/>
              </a:solidFill>
              <a:latin typeface="Century Gothic" panose="020B0502020202020204" pitchFamily="34" charset="0"/>
            </a:endParaRPr>
          </a:p>
          <a:p>
            <a:pPr algn="just"/>
            <a:r>
              <a:rPr lang="es-CL" sz="7200" dirty="0">
                <a:solidFill>
                  <a:srgbClr val="356A83"/>
                </a:solidFill>
                <a:latin typeface="Century Gothic" panose="020B0502020202020204" pitchFamily="34" charset="0"/>
              </a:rPr>
              <a:t>Los municipios que participan </a:t>
            </a:r>
            <a:r>
              <a:rPr lang="es-CL" sz="7200" dirty="0" smtClean="0">
                <a:solidFill>
                  <a:srgbClr val="356A83"/>
                </a:solidFill>
                <a:latin typeface="Century Gothic" panose="020B0502020202020204" pitchFamily="34" charset="0"/>
              </a:rPr>
              <a:t>desarrollan </a:t>
            </a:r>
            <a:r>
              <a:rPr lang="es-CL" sz="7200" dirty="0">
                <a:solidFill>
                  <a:srgbClr val="356A83"/>
                </a:solidFill>
                <a:latin typeface="Century Gothic" panose="020B0502020202020204" pitchFamily="34" charset="0"/>
              </a:rPr>
              <a:t>una </a:t>
            </a:r>
            <a:r>
              <a:rPr lang="es-CL" sz="7200" b="1" dirty="0">
                <a:solidFill>
                  <a:srgbClr val="356A83"/>
                </a:solidFill>
                <a:latin typeface="Century Gothic" panose="020B0502020202020204" pitchFamily="34" charset="0"/>
              </a:rPr>
              <a:t>Estrategia Ambiental Comunal</a:t>
            </a:r>
            <a:r>
              <a:rPr lang="es-CL" sz="7200" dirty="0">
                <a:solidFill>
                  <a:srgbClr val="356A83"/>
                </a:solidFill>
                <a:latin typeface="Century Gothic" panose="020B0502020202020204" pitchFamily="34" charset="0"/>
              </a:rPr>
              <a:t>, que es un instrumento de acción que busca abordar de manera sistemática los principales conflictos o situaciones ambientales presentes en el territorio comunal</a:t>
            </a:r>
            <a:r>
              <a:rPr lang="es-CL" sz="7200" dirty="0" smtClean="0">
                <a:solidFill>
                  <a:srgbClr val="356A83"/>
                </a:solidFill>
                <a:latin typeface="Century Gothic" panose="020B0502020202020204" pitchFamily="34" charset="0"/>
              </a:rPr>
              <a:t>.</a:t>
            </a:r>
          </a:p>
          <a:p>
            <a:pPr algn="just"/>
            <a:endParaRPr lang="es-CL" sz="7200" dirty="0">
              <a:solidFill>
                <a:srgbClr val="356A83"/>
              </a:solidFill>
              <a:latin typeface="Century Gothic" panose="020B0502020202020204" pitchFamily="34" charset="0"/>
            </a:endParaRPr>
          </a:p>
          <a:p>
            <a:pPr algn="just"/>
            <a:r>
              <a:rPr lang="es-CL" sz="7200" dirty="0" smtClean="0">
                <a:solidFill>
                  <a:srgbClr val="356A83"/>
                </a:solidFill>
                <a:latin typeface="Century Gothic" panose="020B0502020202020204" pitchFamily="34" charset="0"/>
              </a:rPr>
              <a:t>La Reina dentro de su estrategia considera 3 líneas de acción: </a:t>
            </a:r>
            <a:r>
              <a:rPr lang="es-CL" sz="7200" b="1" dirty="0" smtClean="0">
                <a:solidFill>
                  <a:srgbClr val="356A83"/>
                </a:solidFill>
                <a:latin typeface="Century Gothic" panose="020B0502020202020204" pitchFamily="34" charset="0"/>
              </a:rPr>
              <a:t>Reciclaje, Áreas Verdes y Educación Ambiental</a:t>
            </a:r>
            <a:r>
              <a:rPr lang="es-CL" sz="7200" dirty="0" smtClean="0">
                <a:solidFill>
                  <a:srgbClr val="356A83"/>
                </a:solidFill>
                <a:latin typeface="Century Gothic" panose="020B0502020202020204" pitchFamily="34" charset="0"/>
              </a:rPr>
              <a:t>.</a:t>
            </a:r>
          </a:p>
          <a:p>
            <a:pPr algn="just"/>
            <a:endParaRPr lang="es-CL" sz="7200" dirty="0" smtClean="0">
              <a:solidFill>
                <a:srgbClr val="356A83"/>
              </a:solidFill>
              <a:latin typeface="Century Gothic" panose="020B0502020202020204" pitchFamily="34" charset="0"/>
            </a:endParaRPr>
          </a:p>
          <a:p>
            <a:pPr algn="just"/>
            <a:r>
              <a:rPr lang="es-CL" sz="7200" dirty="0" smtClean="0">
                <a:solidFill>
                  <a:srgbClr val="356A83"/>
                </a:solidFill>
                <a:latin typeface="Century Gothic" panose="020B0502020202020204" pitchFamily="34" charset="0"/>
              </a:rPr>
              <a:t>El ciclo de certificación tiene una duración de dos años y medio, período en el cual los municipios podrán optar a tres niveles distintos según vayan cumpliendo con los requisitos establecidos.</a:t>
            </a:r>
          </a:p>
          <a:p>
            <a:pPr algn="just"/>
            <a:endParaRPr lang="es-CL" sz="7200" dirty="0">
              <a:solidFill>
                <a:srgbClr val="356A83"/>
              </a:solidFill>
              <a:latin typeface="Century Gothic" panose="020B0502020202020204" pitchFamily="34" charset="0"/>
            </a:endParaRPr>
          </a:p>
          <a:p>
            <a:pPr algn="just"/>
            <a:r>
              <a:rPr lang="es-CL" sz="7200" dirty="0" smtClean="0">
                <a:solidFill>
                  <a:srgbClr val="356A83"/>
                </a:solidFill>
                <a:latin typeface="Century Gothic" panose="020B0502020202020204" pitchFamily="34" charset="0"/>
              </a:rPr>
              <a:t>Actualmente La Reina posee el nivel de </a:t>
            </a:r>
            <a:r>
              <a:rPr lang="es-CL" sz="7200" b="1" u="sng" dirty="0" smtClean="0">
                <a:solidFill>
                  <a:srgbClr val="356A83"/>
                </a:solidFill>
                <a:latin typeface="Century Gothic" panose="020B0502020202020204" pitchFamily="34" charset="0"/>
              </a:rPr>
              <a:t>Excelencia</a:t>
            </a:r>
            <a:r>
              <a:rPr lang="es-CL" sz="7200" dirty="0" smtClean="0">
                <a:solidFill>
                  <a:srgbClr val="356A83"/>
                </a:solidFill>
                <a:latin typeface="Century Gothic" panose="020B0502020202020204" pitchFamily="34" charset="0"/>
              </a:rPr>
              <a:t>.</a:t>
            </a:r>
          </a:p>
          <a:p>
            <a:pPr algn="just"/>
            <a:endParaRPr lang="es-CL" sz="7200" dirty="0">
              <a:solidFill>
                <a:srgbClr val="356A83"/>
              </a:solidFill>
              <a:latin typeface="Century Gothic" panose="020B0502020202020204" pitchFamily="34" charset="0"/>
            </a:endParaRPr>
          </a:p>
          <a:p>
            <a:endParaRPr lang="es-CL" sz="7200" dirty="0">
              <a:solidFill>
                <a:srgbClr val="356A83"/>
              </a:solidFill>
              <a:latin typeface="Century Gothic" panose="020B0502020202020204" pitchFamily="34" charset="0"/>
            </a:endParaRPr>
          </a:p>
        </p:txBody>
      </p:sp>
      <p:sp>
        <p:nvSpPr>
          <p:cNvPr id="5" name="4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25</a:t>
            </a:fld>
            <a:endParaRPr lang="es-CL" dirty="0">
              <a:solidFill>
                <a:prstClr val="black">
                  <a:tint val="75000"/>
                </a:prstClr>
              </a:solidFill>
            </a:endParaRPr>
          </a:p>
        </p:txBody>
      </p:sp>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240457"/>
            <a:ext cx="976683" cy="982787"/>
          </a:xfrm>
          <a:prstGeom prst="rect">
            <a:avLst/>
          </a:prstGeom>
        </p:spPr>
      </p:pic>
    </p:spTree>
    <p:extLst>
      <p:ext uri="{BB962C8B-B14F-4D97-AF65-F5344CB8AC3E}">
        <p14:creationId xmlns:p14="http://schemas.microsoft.com/office/powerpoint/2010/main" val="35573647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uadroTexto 3">
            <a:extLst>
              <a:ext uri="{FF2B5EF4-FFF2-40B4-BE49-F238E27FC236}">
                <a16:creationId xmlns:a16="http://schemas.microsoft.com/office/drawing/2014/main" xmlns="" id="{91CDA593-4249-46ED-B294-5E42A56BC172}"/>
              </a:ext>
            </a:extLst>
          </p:cNvPr>
          <p:cNvSpPr txBox="1"/>
          <p:nvPr/>
        </p:nvSpPr>
        <p:spPr>
          <a:xfrm>
            <a:off x="3347864" y="548680"/>
            <a:ext cx="3960440" cy="707886"/>
          </a:xfrm>
          <a:prstGeom prst="rect">
            <a:avLst/>
          </a:prstGeom>
          <a:noFill/>
        </p:spPr>
        <p:txBody>
          <a:bodyPr wrap="square" rtlCol="0">
            <a:spAutoFit/>
          </a:bodyPr>
          <a:lstStyle/>
          <a:p>
            <a:pPr algn="ctr"/>
            <a:r>
              <a:rPr lang="es-CL" sz="2000" b="1" dirty="0" smtClean="0">
                <a:solidFill>
                  <a:srgbClr val="356A83"/>
                </a:solidFill>
                <a:latin typeface="Century Gothic" panose="020B0502020202020204" pitchFamily="34" charset="0"/>
              </a:rPr>
              <a:t>Acreditación de Vocación Ambiental AVAC</a:t>
            </a:r>
          </a:p>
        </p:txBody>
      </p:sp>
      <p:sp>
        <p:nvSpPr>
          <p:cNvPr id="7" name="6 Marcador de contenido"/>
          <p:cNvSpPr>
            <a:spLocks noGrp="1"/>
          </p:cNvSpPr>
          <p:nvPr>
            <p:ph idx="1"/>
          </p:nvPr>
        </p:nvSpPr>
        <p:spPr>
          <a:xfrm>
            <a:off x="395536" y="1816225"/>
            <a:ext cx="8352928" cy="2908919"/>
          </a:xfrm>
        </p:spPr>
        <p:txBody>
          <a:bodyPr>
            <a:normAutofit/>
          </a:bodyPr>
          <a:lstStyle/>
          <a:p>
            <a:endParaRPr lang="es-CL" sz="1300" dirty="0">
              <a:solidFill>
                <a:srgbClr val="356A83"/>
              </a:solidFill>
              <a:latin typeface="Century Gothic" panose="020B0502020202020204" pitchFamily="34" charset="0"/>
            </a:endParaRPr>
          </a:p>
          <a:p>
            <a:pPr algn="just"/>
            <a:r>
              <a:rPr lang="es-CL" sz="1800" dirty="0" smtClean="0">
                <a:solidFill>
                  <a:srgbClr val="356A83"/>
                </a:solidFill>
                <a:latin typeface="Century Gothic" panose="020B0502020202020204" pitchFamily="34" charset="0"/>
              </a:rPr>
              <a:t>Se </a:t>
            </a:r>
            <a:r>
              <a:rPr lang="es-CL" sz="1800" dirty="0">
                <a:solidFill>
                  <a:srgbClr val="356A83"/>
                </a:solidFill>
                <a:latin typeface="Century Gothic" panose="020B0502020202020204" pitchFamily="34" charset="0"/>
              </a:rPr>
              <a:t>concibe como </a:t>
            </a:r>
            <a:r>
              <a:rPr lang="es-CL" sz="1800" dirty="0" smtClean="0">
                <a:solidFill>
                  <a:srgbClr val="356A83"/>
                </a:solidFill>
                <a:latin typeface="Century Gothic" panose="020B0502020202020204" pitchFamily="34" charset="0"/>
              </a:rPr>
              <a:t>un instrumento </a:t>
            </a:r>
            <a:r>
              <a:rPr lang="es-CL" sz="1800" dirty="0">
                <a:solidFill>
                  <a:srgbClr val="356A83"/>
                </a:solidFill>
                <a:latin typeface="Century Gothic" panose="020B0502020202020204" pitchFamily="34" charset="0"/>
              </a:rPr>
              <a:t>de </a:t>
            </a:r>
            <a:r>
              <a:rPr lang="es-CL" sz="1800" b="1" dirty="0">
                <a:solidFill>
                  <a:srgbClr val="356A83"/>
                </a:solidFill>
                <a:latin typeface="Century Gothic" panose="020B0502020202020204" pitchFamily="34" charset="0"/>
              </a:rPr>
              <a:t>Gestión Ambiental </a:t>
            </a:r>
            <a:r>
              <a:rPr lang="es-CL" sz="1800" b="1" u="sng" dirty="0">
                <a:solidFill>
                  <a:srgbClr val="356A83"/>
                </a:solidFill>
                <a:latin typeface="Century Gothic" panose="020B0502020202020204" pitchFamily="34" charset="0"/>
              </a:rPr>
              <a:t>Territorial</a:t>
            </a:r>
            <a:r>
              <a:rPr lang="es-CL" sz="1800" dirty="0">
                <a:solidFill>
                  <a:srgbClr val="356A83"/>
                </a:solidFill>
                <a:latin typeface="Century Gothic" panose="020B0502020202020204" pitchFamily="34" charset="0"/>
              </a:rPr>
              <a:t> que promueve de manera participativa e </a:t>
            </a:r>
            <a:r>
              <a:rPr lang="es-CL" sz="1800" dirty="0" smtClean="0">
                <a:solidFill>
                  <a:srgbClr val="356A83"/>
                </a:solidFill>
                <a:latin typeface="Century Gothic" panose="020B0502020202020204" pitchFamily="34" charset="0"/>
              </a:rPr>
              <a:t>integrada que </a:t>
            </a:r>
            <a:r>
              <a:rPr lang="es-CL" sz="1800" dirty="0">
                <a:solidFill>
                  <a:srgbClr val="356A83"/>
                </a:solidFill>
                <a:latin typeface="Century Gothic" panose="020B0502020202020204" pitchFamily="34" charset="0"/>
              </a:rPr>
              <a:t>los distintos actores comunales contribuyan al desarrollo de una vocación </a:t>
            </a:r>
            <a:r>
              <a:rPr lang="es-CL" sz="1800" dirty="0" smtClean="0">
                <a:solidFill>
                  <a:srgbClr val="356A83"/>
                </a:solidFill>
                <a:latin typeface="Century Gothic" panose="020B0502020202020204" pitchFamily="34" charset="0"/>
              </a:rPr>
              <a:t>ambiental.</a:t>
            </a:r>
            <a:endParaRPr lang="es-CL" sz="1800" dirty="0">
              <a:solidFill>
                <a:srgbClr val="356A83"/>
              </a:solidFill>
              <a:latin typeface="Century Gothic" panose="020B0502020202020204" pitchFamily="34" charset="0"/>
            </a:endParaRPr>
          </a:p>
          <a:p>
            <a:pPr algn="just"/>
            <a:endParaRPr lang="es-CL" sz="1800" dirty="0" smtClean="0">
              <a:solidFill>
                <a:srgbClr val="356A83"/>
              </a:solidFill>
              <a:latin typeface="Century Gothic" panose="020B0502020202020204" pitchFamily="34" charset="0"/>
            </a:endParaRPr>
          </a:p>
          <a:p>
            <a:pPr algn="just"/>
            <a:r>
              <a:rPr lang="es-CL" sz="1800" dirty="0">
                <a:solidFill>
                  <a:srgbClr val="356A83"/>
                </a:solidFill>
                <a:latin typeface="Century Gothic" panose="020B0502020202020204" pitchFamily="34" charset="0"/>
              </a:rPr>
              <a:t>El Programa AVAC </a:t>
            </a:r>
            <a:r>
              <a:rPr lang="es-CL" sz="1800" dirty="0" smtClean="0">
                <a:solidFill>
                  <a:srgbClr val="356A83"/>
                </a:solidFill>
                <a:latin typeface="Century Gothic" panose="020B0502020202020204" pitchFamily="34" charset="0"/>
              </a:rPr>
              <a:t>es un </a:t>
            </a:r>
            <a:r>
              <a:rPr lang="es-CL" sz="1800" dirty="0">
                <a:solidFill>
                  <a:srgbClr val="356A83"/>
                </a:solidFill>
                <a:latin typeface="Century Gothic" panose="020B0502020202020204" pitchFamily="34" charset="0"/>
              </a:rPr>
              <a:t>paso delante de la certificación SCAM, y profundiza en sus alcances y desafíos. AVAC tiene una duración de tres </a:t>
            </a:r>
            <a:r>
              <a:rPr lang="es-CL" sz="1800" dirty="0" smtClean="0">
                <a:solidFill>
                  <a:srgbClr val="356A83"/>
                </a:solidFill>
                <a:latin typeface="Century Gothic" panose="020B0502020202020204" pitchFamily="34" charset="0"/>
              </a:rPr>
              <a:t>años (</a:t>
            </a:r>
            <a:r>
              <a:rPr lang="es-CL" sz="1800" u="sng" dirty="0" smtClean="0">
                <a:solidFill>
                  <a:srgbClr val="356A83"/>
                </a:solidFill>
                <a:latin typeface="Century Gothic" panose="020B0502020202020204" pitchFamily="34" charset="0"/>
              </a:rPr>
              <a:t>Apresto</a:t>
            </a:r>
            <a:r>
              <a:rPr lang="es-CL" sz="1800" dirty="0" smtClean="0">
                <a:solidFill>
                  <a:srgbClr val="356A83"/>
                </a:solidFill>
                <a:latin typeface="Century Gothic" panose="020B0502020202020204" pitchFamily="34" charset="0"/>
              </a:rPr>
              <a:t>-Instalación-Consolidación)</a:t>
            </a:r>
          </a:p>
          <a:p>
            <a:endParaRPr lang="es-CL" sz="1800" dirty="0">
              <a:solidFill>
                <a:srgbClr val="356A83"/>
              </a:solidFill>
              <a:latin typeface="Century Gothic" panose="020B0502020202020204" pitchFamily="34" charset="0"/>
            </a:endParaRPr>
          </a:p>
        </p:txBody>
      </p:sp>
      <p:sp>
        <p:nvSpPr>
          <p:cNvPr id="5" name="4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26</a:t>
            </a:fld>
            <a:endParaRPr lang="es-CL">
              <a:solidFill>
                <a:prstClr val="black">
                  <a:tint val="75000"/>
                </a:prstClr>
              </a:solidFill>
            </a:endParaRPr>
          </a:p>
        </p:txBody>
      </p:sp>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240457"/>
            <a:ext cx="976683" cy="982787"/>
          </a:xfrm>
          <a:prstGeom prst="rect">
            <a:avLst/>
          </a:prstGeom>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8519" t="69946" r="19221" b="10748"/>
          <a:stretch/>
        </p:blipFill>
        <p:spPr bwMode="auto">
          <a:xfrm>
            <a:off x="107504" y="5279437"/>
            <a:ext cx="8234579" cy="1436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92602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56A83"/>
        </a:solidFill>
        <a:effectLst/>
      </p:bgPr>
    </p:bg>
    <p:spTree>
      <p:nvGrpSpPr>
        <p:cNvPr id="1" name=""/>
        <p:cNvGrpSpPr/>
        <p:nvPr/>
      </p:nvGrpSpPr>
      <p:grpSpPr>
        <a:xfrm>
          <a:off x="0" y="0"/>
          <a:ext cx="0" cy="0"/>
          <a:chOff x="0" y="0"/>
          <a:chExt cx="0" cy="0"/>
        </a:xfrm>
      </p:grpSpPr>
      <p:sp>
        <p:nvSpPr>
          <p:cNvPr id="4" name="CuadroTexto 3"/>
          <p:cNvSpPr txBox="1"/>
          <p:nvPr/>
        </p:nvSpPr>
        <p:spPr>
          <a:xfrm>
            <a:off x="899592" y="1412776"/>
            <a:ext cx="7632848" cy="1754326"/>
          </a:xfrm>
          <a:prstGeom prst="rect">
            <a:avLst/>
          </a:prstGeom>
          <a:noFill/>
        </p:spPr>
        <p:txBody>
          <a:bodyPr wrap="square" rtlCol="0">
            <a:spAutoFit/>
          </a:bodyPr>
          <a:lstStyle/>
          <a:p>
            <a:pPr algn="ctr"/>
            <a:endParaRPr lang="es-CL" sz="2400" b="1" dirty="0" smtClean="0">
              <a:solidFill>
                <a:prstClr val="white"/>
              </a:solidFill>
              <a:latin typeface="Century Gothic" panose="020B0502020202020204" pitchFamily="34" charset="0"/>
            </a:endParaRPr>
          </a:p>
          <a:p>
            <a:pPr algn="ctr"/>
            <a:endParaRPr lang="es-CL" sz="2400" b="1" dirty="0" smtClean="0">
              <a:solidFill>
                <a:prstClr val="white"/>
              </a:solidFill>
              <a:latin typeface="Century Gothic" panose="020B0502020202020204" pitchFamily="34" charset="0"/>
            </a:endParaRPr>
          </a:p>
          <a:p>
            <a:pPr algn="ctr"/>
            <a:r>
              <a:rPr lang="es-CL" sz="2400" b="1" dirty="0" smtClean="0">
                <a:solidFill>
                  <a:prstClr val="white"/>
                </a:solidFill>
                <a:latin typeface="Century Gothic" panose="020B0502020202020204" pitchFamily="34" charset="0"/>
              </a:rPr>
              <a:t>SNCAE</a:t>
            </a:r>
            <a:endParaRPr lang="es-CL" sz="2400" b="1" dirty="0">
              <a:solidFill>
                <a:prstClr val="white"/>
              </a:solidFill>
              <a:latin typeface="Century Gothic" panose="020B0502020202020204" pitchFamily="34" charset="0"/>
            </a:endParaRPr>
          </a:p>
          <a:p>
            <a:pPr algn="ctr"/>
            <a:endParaRPr lang="es-CL" dirty="0">
              <a:solidFill>
                <a:prstClr val="white"/>
              </a:solidFill>
              <a:latin typeface="Century Gothic" panose="020B0502020202020204" pitchFamily="34" charset="0"/>
            </a:endParaRPr>
          </a:p>
          <a:p>
            <a:pPr algn="ctr"/>
            <a:r>
              <a:rPr lang="es-CL" dirty="0" smtClean="0">
                <a:solidFill>
                  <a:prstClr val="white"/>
                </a:solidFill>
                <a:latin typeface="Century Gothic" panose="020B0502020202020204" pitchFamily="34" charset="0"/>
              </a:rPr>
              <a:t>Ministerio de Medio Ambiente</a:t>
            </a:r>
            <a:endParaRPr lang="es-CL" dirty="0">
              <a:solidFill>
                <a:prstClr val="white"/>
              </a:solidFill>
              <a:latin typeface="Century Gothic" panose="020B0502020202020204" pitchFamily="34" charset="0"/>
            </a:endParaRPr>
          </a:p>
        </p:txBody>
      </p:sp>
      <p:cxnSp>
        <p:nvCxnSpPr>
          <p:cNvPr id="6" name="Conector recto 5"/>
          <p:cNvCxnSpPr/>
          <p:nvPr/>
        </p:nvCxnSpPr>
        <p:spPr>
          <a:xfrm>
            <a:off x="1263105" y="2780928"/>
            <a:ext cx="66967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CuadroTexto 3"/>
          <p:cNvSpPr txBox="1"/>
          <p:nvPr/>
        </p:nvSpPr>
        <p:spPr>
          <a:xfrm>
            <a:off x="827584" y="6165304"/>
            <a:ext cx="7632848" cy="323165"/>
          </a:xfrm>
          <a:prstGeom prst="rect">
            <a:avLst/>
          </a:prstGeom>
          <a:noFill/>
        </p:spPr>
        <p:txBody>
          <a:bodyPr wrap="square" rtlCol="0">
            <a:spAutoFit/>
          </a:bodyPr>
          <a:lstStyle/>
          <a:p>
            <a:pPr algn="ctr"/>
            <a:endParaRPr lang="es-CL" sz="1500" i="1" dirty="0">
              <a:solidFill>
                <a:prstClr val="white"/>
              </a:solidFill>
              <a:latin typeface="Century Gothic" panose="020B0502020202020204" pitchFamily="34" charset="0"/>
            </a:endParaRPr>
          </a:p>
        </p:txBody>
      </p:sp>
      <p:sp>
        <p:nvSpPr>
          <p:cNvPr id="2" name="1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27</a:t>
            </a:fld>
            <a:endParaRPr lang="es-CL">
              <a:solidFill>
                <a:prstClr val="black">
                  <a:tint val="75000"/>
                </a:prst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3573016"/>
            <a:ext cx="2453679" cy="2544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24527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uadroTexto 3">
            <a:extLst>
              <a:ext uri="{FF2B5EF4-FFF2-40B4-BE49-F238E27FC236}">
                <a16:creationId xmlns:a16="http://schemas.microsoft.com/office/drawing/2014/main" xmlns="" id="{91CDA593-4249-46ED-B294-5E42A56BC172}"/>
              </a:ext>
            </a:extLst>
          </p:cNvPr>
          <p:cNvSpPr txBox="1"/>
          <p:nvPr/>
        </p:nvSpPr>
        <p:spPr>
          <a:xfrm>
            <a:off x="3851920" y="260648"/>
            <a:ext cx="3456384" cy="1323439"/>
          </a:xfrm>
          <a:prstGeom prst="rect">
            <a:avLst/>
          </a:prstGeom>
          <a:noFill/>
        </p:spPr>
        <p:txBody>
          <a:bodyPr wrap="square" rtlCol="0">
            <a:spAutoFit/>
          </a:bodyPr>
          <a:lstStyle/>
          <a:p>
            <a:pPr algn="ctr"/>
            <a:r>
              <a:rPr lang="es-CL" sz="2000" b="1" dirty="0" smtClean="0">
                <a:solidFill>
                  <a:srgbClr val="356A83"/>
                </a:solidFill>
                <a:latin typeface="Century Gothic" panose="020B0502020202020204" pitchFamily="34" charset="0"/>
              </a:rPr>
              <a:t>Sistema Nacional de Certificación Ambiental de Establecimientos Municipales SNCAE</a:t>
            </a:r>
            <a:endParaRPr lang="es-CL" sz="2000" b="1" dirty="0">
              <a:solidFill>
                <a:srgbClr val="356A83"/>
              </a:solidFill>
            </a:endParaRPr>
          </a:p>
        </p:txBody>
      </p:sp>
      <p:sp>
        <p:nvSpPr>
          <p:cNvPr id="7" name="6 Marcador de contenido"/>
          <p:cNvSpPr>
            <a:spLocks noGrp="1"/>
          </p:cNvSpPr>
          <p:nvPr>
            <p:ph idx="1"/>
          </p:nvPr>
        </p:nvSpPr>
        <p:spPr>
          <a:xfrm>
            <a:off x="179512" y="1631590"/>
            <a:ext cx="5256584" cy="4965762"/>
          </a:xfrm>
        </p:spPr>
        <p:txBody>
          <a:bodyPr>
            <a:noAutofit/>
          </a:bodyPr>
          <a:lstStyle/>
          <a:p>
            <a:pPr algn="just"/>
            <a:r>
              <a:rPr lang="es-CL" sz="1600" dirty="0" smtClean="0">
                <a:solidFill>
                  <a:srgbClr val="356A83"/>
                </a:solidFill>
                <a:latin typeface="Century Gothic" panose="020B0502020202020204" pitchFamily="34" charset="0"/>
              </a:rPr>
              <a:t>Sistema </a:t>
            </a:r>
            <a:r>
              <a:rPr lang="es-CL" sz="1600" dirty="0">
                <a:solidFill>
                  <a:srgbClr val="356A83"/>
                </a:solidFill>
                <a:latin typeface="Century Gothic" panose="020B0502020202020204" pitchFamily="34" charset="0"/>
              </a:rPr>
              <a:t>de carácter voluntario</a:t>
            </a:r>
            <a:r>
              <a:rPr lang="es-CL" sz="1600" dirty="0" smtClean="0">
                <a:solidFill>
                  <a:srgbClr val="356A83"/>
                </a:solidFill>
                <a:latin typeface="Century Gothic" panose="020B0502020202020204" pitchFamily="34" charset="0"/>
              </a:rPr>
              <a:t>, </a:t>
            </a:r>
            <a:r>
              <a:rPr lang="es-CL" sz="1600" dirty="0">
                <a:solidFill>
                  <a:srgbClr val="356A83"/>
                </a:solidFill>
                <a:latin typeface="Century Gothic" panose="020B0502020202020204" pitchFamily="34" charset="0"/>
              </a:rPr>
              <a:t>busca ser una estrategia integral para abordar </a:t>
            </a:r>
            <a:r>
              <a:rPr lang="es-CL" sz="1600" dirty="0" smtClean="0">
                <a:solidFill>
                  <a:srgbClr val="356A83"/>
                </a:solidFill>
                <a:latin typeface="Century Gothic" panose="020B0502020202020204" pitchFamily="34" charset="0"/>
              </a:rPr>
              <a:t>la educación </a:t>
            </a:r>
            <a:r>
              <a:rPr lang="es-CL" sz="1600" dirty="0">
                <a:solidFill>
                  <a:srgbClr val="356A83"/>
                </a:solidFill>
                <a:latin typeface="Century Gothic" panose="020B0502020202020204" pitchFamily="34" charset="0"/>
              </a:rPr>
              <a:t>ambiental para la sustentabilidad en </a:t>
            </a:r>
            <a:r>
              <a:rPr lang="es-CL" sz="1600" dirty="0" smtClean="0">
                <a:solidFill>
                  <a:srgbClr val="356A83"/>
                </a:solidFill>
                <a:latin typeface="Century Gothic" panose="020B0502020202020204" pitchFamily="34" charset="0"/>
              </a:rPr>
              <a:t>los establecimientos </a:t>
            </a:r>
            <a:r>
              <a:rPr lang="es-CL" sz="1600" dirty="0">
                <a:solidFill>
                  <a:srgbClr val="356A83"/>
                </a:solidFill>
                <a:latin typeface="Century Gothic" panose="020B0502020202020204" pitchFamily="34" charset="0"/>
              </a:rPr>
              <a:t>educacionales del país. Desde </a:t>
            </a:r>
            <a:r>
              <a:rPr lang="es-CL" sz="1600" dirty="0" smtClean="0">
                <a:solidFill>
                  <a:srgbClr val="356A83"/>
                </a:solidFill>
                <a:latin typeface="Century Gothic" panose="020B0502020202020204" pitchFamily="34" charset="0"/>
              </a:rPr>
              <a:t>la educación </a:t>
            </a:r>
            <a:r>
              <a:rPr lang="es-CL" sz="1600" dirty="0" err="1">
                <a:solidFill>
                  <a:srgbClr val="356A83"/>
                </a:solidFill>
                <a:latin typeface="Century Gothic" panose="020B0502020202020204" pitchFamily="34" charset="0"/>
              </a:rPr>
              <a:t>parvularia</a:t>
            </a:r>
            <a:r>
              <a:rPr lang="es-CL" sz="1600" dirty="0">
                <a:solidFill>
                  <a:srgbClr val="356A83"/>
                </a:solidFill>
                <a:latin typeface="Century Gothic" panose="020B0502020202020204" pitchFamily="34" charset="0"/>
              </a:rPr>
              <a:t> hasta la educación media, </a:t>
            </a:r>
            <a:r>
              <a:rPr lang="es-CL" sz="1600" dirty="0" smtClean="0">
                <a:solidFill>
                  <a:srgbClr val="356A83"/>
                </a:solidFill>
                <a:latin typeface="Century Gothic" panose="020B0502020202020204" pitchFamily="34" charset="0"/>
              </a:rPr>
              <a:t>de cualquier </a:t>
            </a:r>
            <a:r>
              <a:rPr lang="es-CL" sz="1600" dirty="0">
                <a:solidFill>
                  <a:srgbClr val="356A83"/>
                </a:solidFill>
                <a:latin typeface="Century Gothic" panose="020B0502020202020204" pitchFamily="34" charset="0"/>
              </a:rPr>
              <a:t>dependencia administrativa. </a:t>
            </a:r>
            <a:endParaRPr lang="es-CL" sz="1600" dirty="0" smtClean="0">
              <a:solidFill>
                <a:srgbClr val="356A83"/>
              </a:solidFill>
              <a:latin typeface="Century Gothic" panose="020B0502020202020204" pitchFamily="34" charset="0"/>
            </a:endParaRPr>
          </a:p>
          <a:p>
            <a:pPr algn="just"/>
            <a:endParaRPr lang="es-CL" sz="1600" dirty="0" smtClean="0">
              <a:solidFill>
                <a:srgbClr val="356A83"/>
              </a:solidFill>
              <a:latin typeface="Century Gothic" panose="020B0502020202020204" pitchFamily="34" charset="0"/>
            </a:endParaRPr>
          </a:p>
          <a:p>
            <a:pPr algn="just"/>
            <a:r>
              <a:rPr lang="es-CL" sz="1600" dirty="0">
                <a:solidFill>
                  <a:srgbClr val="356A83"/>
                </a:solidFill>
                <a:latin typeface="Century Gothic" panose="020B0502020202020204" pitchFamily="34" charset="0"/>
              </a:rPr>
              <a:t>Para ello, el SNCAE busca integrar los tres </a:t>
            </a:r>
            <a:r>
              <a:rPr lang="es-CL" sz="1600" dirty="0" smtClean="0">
                <a:solidFill>
                  <a:srgbClr val="356A83"/>
                </a:solidFill>
                <a:latin typeface="Century Gothic" panose="020B0502020202020204" pitchFamily="34" charset="0"/>
              </a:rPr>
              <a:t>ámbitos del </a:t>
            </a:r>
            <a:r>
              <a:rPr lang="es-CL" sz="1600" dirty="0">
                <a:solidFill>
                  <a:srgbClr val="356A83"/>
                </a:solidFill>
                <a:latin typeface="Century Gothic" panose="020B0502020202020204" pitchFamily="34" charset="0"/>
              </a:rPr>
              <a:t>quehacer educativo: Curricular, Gestión </a:t>
            </a:r>
            <a:r>
              <a:rPr lang="es-CL" sz="1600" dirty="0" smtClean="0">
                <a:solidFill>
                  <a:srgbClr val="356A83"/>
                </a:solidFill>
                <a:latin typeface="Century Gothic" panose="020B0502020202020204" pitchFamily="34" charset="0"/>
              </a:rPr>
              <a:t>y Relaciones </a:t>
            </a:r>
            <a:r>
              <a:rPr lang="es-CL" sz="1600" dirty="0">
                <a:solidFill>
                  <a:srgbClr val="356A83"/>
                </a:solidFill>
                <a:latin typeface="Century Gothic" panose="020B0502020202020204" pitchFamily="34" charset="0"/>
              </a:rPr>
              <a:t>con el </a:t>
            </a:r>
            <a:r>
              <a:rPr lang="es-CL" sz="1600" dirty="0" smtClean="0">
                <a:solidFill>
                  <a:srgbClr val="356A83"/>
                </a:solidFill>
                <a:latin typeface="Century Gothic" panose="020B0502020202020204" pitchFamily="34" charset="0"/>
              </a:rPr>
              <a:t>Entorno.</a:t>
            </a:r>
          </a:p>
          <a:p>
            <a:pPr algn="just"/>
            <a:endParaRPr lang="es-CL" sz="1600" dirty="0" smtClean="0">
              <a:solidFill>
                <a:srgbClr val="356A83"/>
              </a:solidFill>
              <a:latin typeface="Century Gothic" panose="020B0502020202020204" pitchFamily="34" charset="0"/>
            </a:endParaRPr>
          </a:p>
          <a:p>
            <a:pPr algn="just"/>
            <a:r>
              <a:rPr lang="es-CL" sz="1600" dirty="0" smtClean="0">
                <a:solidFill>
                  <a:srgbClr val="356A83"/>
                </a:solidFill>
                <a:latin typeface="Century Gothic" panose="020B0502020202020204" pitchFamily="34" charset="0"/>
              </a:rPr>
              <a:t>El ciclo de certificación considera tres niveles distintos según vayan cumpliendo con los requisitos establecidos.</a:t>
            </a:r>
          </a:p>
          <a:p>
            <a:pPr algn="just"/>
            <a:endParaRPr lang="es-CL" sz="1600" dirty="0">
              <a:solidFill>
                <a:srgbClr val="356A83"/>
              </a:solidFill>
              <a:latin typeface="Century Gothic" panose="020B0502020202020204" pitchFamily="34" charset="0"/>
            </a:endParaRPr>
          </a:p>
          <a:p>
            <a:pPr algn="just"/>
            <a:r>
              <a:rPr lang="es-CL" sz="1600" dirty="0" smtClean="0">
                <a:solidFill>
                  <a:srgbClr val="356A83"/>
                </a:solidFill>
                <a:latin typeface="Century Gothic" panose="020B0502020202020204" pitchFamily="34" charset="0"/>
              </a:rPr>
              <a:t>Reciclaje es una de las </a:t>
            </a:r>
            <a:r>
              <a:rPr lang="es-CL" sz="1600" dirty="0" err="1" smtClean="0">
                <a:solidFill>
                  <a:srgbClr val="356A83"/>
                </a:solidFill>
                <a:latin typeface="Century Gothic" panose="020B0502020202020204" pitchFamily="34" charset="0"/>
              </a:rPr>
              <a:t>teras</a:t>
            </a:r>
            <a:r>
              <a:rPr lang="es-CL" sz="1600" dirty="0" smtClean="0">
                <a:solidFill>
                  <a:srgbClr val="356A83"/>
                </a:solidFill>
                <a:latin typeface="Century Gothic" panose="020B0502020202020204" pitchFamily="34" charset="0"/>
              </a:rPr>
              <a:t> de inicio de la certificación,, ya sea con apoyo municipal, de privados y/o postulando a proyectos.</a:t>
            </a:r>
          </a:p>
          <a:p>
            <a:pPr algn="just"/>
            <a:endParaRPr lang="es-CL" sz="1600" dirty="0">
              <a:solidFill>
                <a:srgbClr val="356A83"/>
              </a:solidFill>
              <a:latin typeface="Century Gothic" panose="020B0502020202020204" pitchFamily="34" charset="0"/>
            </a:endParaRPr>
          </a:p>
          <a:p>
            <a:pPr marL="0" indent="0" algn="just">
              <a:buNone/>
            </a:pPr>
            <a:endParaRPr lang="es-CL" sz="1600" dirty="0">
              <a:solidFill>
                <a:srgbClr val="356A83"/>
              </a:solidFill>
              <a:latin typeface="Century Gothic" panose="020B0502020202020204" pitchFamily="34" charset="0"/>
            </a:endParaRPr>
          </a:p>
        </p:txBody>
      </p:sp>
      <p:sp>
        <p:nvSpPr>
          <p:cNvPr id="5" name="4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28</a:t>
            </a:fld>
            <a:endParaRPr lang="es-CL" dirty="0">
              <a:solidFill>
                <a:prstClr val="black">
                  <a:tint val="75000"/>
                </a:prstClr>
              </a:solidFill>
            </a:endParaRPr>
          </a:p>
        </p:txBody>
      </p:sp>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240457"/>
            <a:ext cx="976683" cy="982787"/>
          </a:xfrm>
          <a:prstGeom prst="rect">
            <a:avLst/>
          </a:prstGeom>
        </p:spPr>
      </p:pic>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7831" y="4257092"/>
            <a:ext cx="2530808" cy="1898106"/>
          </a:xfrm>
          <a:prstGeom prst="rect">
            <a:avLst/>
          </a:prstGeom>
        </p:spPr>
      </p:pic>
      <p:pic>
        <p:nvPicPr>
          <p:cNvPr id="8" name="7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3800" y="1916831"/>
            <a:ext cx="2577412" cy="1933059"/>
          </a:xfrm>
          <a:prstGeom prst="rect">
            <a:avLst/>
          </a:prstGeom>
        </p:spPr>
      </p:pic>
    </p:spTree>
    <p:extLst>
      <p:ext uri="{BB962C8B-B14F-4D97-AF65-F5344CB8AC3E}">
        <p14:creationId xmlns:p14="http://schemas.microsoft.com/office/powerpoint/2010/main" val="1767709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52" y="-55435"/>
            <a:ext cx="9144000" cy="6858000"/>
          </a:xfrm>
          <a:prstGeom prst="rect">
            <a:avLst/>
          </a:prstGeom>
        </p:spPr>
      </p:pic>
      <p:sp>
        <p:nvSpPr>
          <p:cNvPr id="4" name="CuadroTexto 3">
            <a:extLst>
              <a:ext uri="{FF2B5EF4-FFF2-40B4-BE49-F238E27FC236}">
                <a16:creationId xmlns:a16="http://schemas.microsoft.com/office/drawing/2014/main" xmlns="" id="{91CDA593-4249-46ED-B294-5E42A56BC172}"/>
              </a:ext>
            </a:extLst>
          </p:cNvPr>
          <p:cNvSpPr txBox="1"/>
          <p:nvPr/>
        </p:nvSpPr>
        <p:spPr>
          <a:xfrm>
            <a:off x="2699792" y="285574"/>
            <a:ext cx="5040560" cy="892552"/>
          </a:xfrm>
          <a:prstGeom prst="rect">
            <a:avLst/>
          </a:prstGeom>
          <a:noFill/>
        </p:spPr>
        <p:txBody>
          <a:bodyPr wrap="square" rtlCol="0">
            <a:spAutoFit/>
          </a:bodyPr>
          <a:lstStyle/>
          <a:p>
            <a:pPr algn="ctr"/>
            <a:r>
              <a:rPr lang="es-CL" sz="2000" b="1" dirty="0" smtClean="0">
                <a:solidFill>
                  <a:srgbClr val="356A83"/>
                </a:solidFill>
                <a:latin typeface="Century Gothic" panose="020B0502020202020204" pitchFamily="34" charset="0"/>
              </a:rPr>
              <a:t>Unidades </a:t>
            </a:r>
            <a:r>
              <a:rPr lang="es-CL" sz="2000" b="1" dirty="0">
                <a:solidFill>
                  <a:srgbClr val="356A83"/>
                </a:solidFill>
                <a:latin typeface="Century Gothic" panose="020B0502020202020204" pitchFamily="34" charset="0"/>
              </a:rPr>
              <a:t>participativas y concesiones </a:t>
            </a:r>
            <a:r>
              <a:rPr lang="es-CL" sz="1600" b="1" dirty="0">
                <a:solidFill>
                  <a:srgbClr val="356A83"/>
                </a:solidFill>
                <a:latin typeface="Century Gothic" panose="020B0502020202020204" pitchFamily="34" charset="0"/>
              </a:rPr>
              <a:t>(servicio de aseo, levante de ferias, barrido de calles y residuos voluminosos).</a:t>
            </a:r>
            <a:endParaRPr lang="es-CL" sz="1600" b="1" dirty="0" smtClean="0">
              <a:solidFill>
                <a:srgbClr val="356A83"/>
              </a:solidFill>
              <a:latin typeface="Century Gothic" panose="020B0502020202020204" pitchFamily="34" charset="0"/>
            </a:endParaRPr>
          </a:p>
        </p:txBody>
      </p:sp>
      <p:sp>
        <p:nvSpPr>
          <p:cNvPr id="5" name="4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3</a:t>
            </a:fld>
            <a:endParaRPr lang="es-CL">
              <a:solidFill>
                <a:prstClr val="black">
                  <a:tint val="75000"/>
                </a:prstClr>
              </a:solidFill>
            </a:endParaRPr>
          </a:p>
        </p:txBody>
      </p:sp>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240457"/>
            <a:ext cx="976683" cy="982787"/>
          </a:xfrm>
          <a:prstGeom prst="rect">
            <a:avLst/>
          </a:prstGeom>
        </p:spPr>
      </p:pic>
      <p:sp>
        <p:nvSpPr>
          <p:cNvPr id="10" name="9 Rectángulo"/>
          <p:cNvSpPr/>
          <p:nvPr/>
        </p:nvSpPr>
        <p:spPr>
          <a:xfrm>
            <a:off x="179513" y="1340768"/>
            <a:ext cx="8537522" cy="4985980"/>
          </a:xfrm>
          <a:prstGeom prst="rect">
            <a:avLst/>
          </a:prstGeom>
        </p:spPr>
        <p:txBody>
          <a:bodyPr wrap="square">
            <a:spAutoFit/>
          </a:bodyPr>
          <a:lstStyle/>
          <a:p>
            <a:pPr marL="285750" indent="-285750">
              <a:buFont typeface="Wingdings" panose="05000000000000000000" pitchFamily="2" charset="2"/>
              <a:buChar char="Ø"/>
            </a:pPr>
            <a:r>
              <a:rPr lang="es-CL" sz="1600" b="1" dirty="0">
                <a:solidFill>
                  <a:srgbClr val="356A83"/>
                </a:solidFill>
                <a:latin typeface="Century Gothic" panose="020B0502020202020204" pitchFamily="34" charset="0"/>
              </a:rPr>
              <a:t>Servicio de Recolección de Residuos Sólidos Domiciliarios, Voluminosos, Aseo y Limpieza de </a:t>
            </a:r>
            <a:r>
              <a:rPr lang="es-CL" sz="1600" b="1" dirty="0" smtClean="0">
                <a:solidFill>
                  <a:srgbClr val="356A83"/>
                </a:solidFill>
                <a:latin typeface="Century Gothic" panose="020B0502020202020204" pitchFamily="34" charset="0"/>
              </a:rPr>
              <a:t>Ferias</a:t>
            </a:r>
          </a:p>
          <a:p>
            <a:pPr marL="285750" indent="-285750">
              <a:buFont typeface="Wingdings" panose="05000000000000000000" pitchFamily="2" charset="2"/>
              <a:buChar char="Ø"/>
            </a:pPr>
            <a:endParaRPr lang="es-CL" sz="1600" dirty="0" smtClean="0">
              <a:solidFill>
                <a:srgbClr val="356A83"/>
              </a:solidFill>
              <a:latin typeface="Century Gothic" panose="020B0502020202020204" pitchFamily="34" charset="0"/>
            </a:endParaRPr>
          </a:p>
          <a:p>
            <a:r>
              <a:rPr lang="es-CL" sz="1400" i="1" dirty="0">
                <a:solidFill>
                  <a:srgbClr val="356A83"/>
                </a:solidFill>
                <a:latin typeface="Century Gothic" panose="020B0502020202020204" pitchFamily="34" charset="0"/>
              </a:rPr>
              <a:t>“Caracterización del servicio Recolección de Residuos Sólidos Domiciliarios, Voluminosos, Aseo y limpieza de Ferias”.</a:t>
            </a:r>
          </a:p>
          <a:p>
            <a:pPr marL="285750" indent="-285750">
              <a:buFont typeface="Wingdings" panose="05000000000000000000" pitchFamily="2" charset="2"/>
              <a:buChar char="q"/>
            </a:pPr>
            <a:endParaRPr lang="es-CL" sz="1600" dirty="0">
              <a:solidFill>
                <a:srgbClr val="356A83"/>
              </a:solidFill>
              <a:latin typeface="Century Gothic" panose="020B0502020202020204" pitchFamily="34" charset="0"/>
            </a:endParaRPr>
          </a:p>
          <a:p>
            <a:r>
              <a:rPr lang="es-CL" sz="1400" dirty="0">
                <a:solidFill>
                  <a:srgbClr val="356A83"/>
                </a:solidFill>
                <a:latin typeface="Century Gothic" panose="020B0502020202020204" pitchFamily="34" charset="0"/>
              </a:rPr>
              <a:t>El servicio de recolección de residuos domiciliarios, se caracteriza por tener 2 modalidades y la ejecutan 8 camiones recolectores. La planificación sectorizada es la siguiente:</a:t>
            </a:r>
          </a:p>
          <a:p>
            <a:pPr marL="285750" indent="-285750">
              <a:buFont typeface="Wingdings" panose="05000000000000000000" pitchFamily="2" charset="2"/>
              <a:buChar char="q"/>
            </a:pPr>
            <a:endParaRPr lang="es-CL" sz="1400" dirty="0">
              <a:solidFill>
                <a:srgbClr val="356A83"/>
              </a:solidFill>
              <a:latin typeface="Century Gothic" panose="020B0502020202020204" pitchFamily="34" charset="0"/>
            </a:endParaRPr>
          </a:p>
          <a:p>
            <a:r>
              <a:rPr lang="es-CL" sz="1400" dirty="0" smtClean="0">
                <a:solidFill>
                  <a:srgbClr val="356A83"/>
                </a:solidFill>
                <a:latin typeface="Century Gothic" panose="020B0502020202020204" pitchFamily="34" charset="0"/>
              </a:rPr>
              <a:t>a)Sistema </a:t>
            </a:r>
            <a:r>
              <a:rPr lang="es-CL" sz="1400" dirty="0">
                <a:solidFill>
                  <a:srgbClr val="356A83"/>
                </a:solidFill>
                <a:latin typeface="Century Gothic" panose="020B0502020202020204" pitchFamily="34" charset="0"/>
              </a:rPr>
              <a:t>localizado: atiende a Zona 3-A Villa La Reina (J.V. Nº 13), en la que el servicio se efectúa en horario diurno de lunes a domingo, y se extiende desde las 07:30 a 15:30 horas.</a:t>
            </a:r>
          </a:p>
          <a:p>
            <a:pPr marL="285750" indent="-285750">
              <a:buFont typeface="Wingdings" panose="05000000000000000000" pitchFamily="2" charset="2"/>
              <a:buChar char="q"/>
            </a:pPr>
            <a:endParaRPr lang="es-CL" sz="1400" dirty="0">
              <a:solidFill>
                <a:srgbClr val="356A83"/>
              </a:solidFill>
              <a:latin typeface="Century Gothic" panose="020B0502020202020204" pitchFamily="34" charset="0"/>
            </a:endParaRPr>
          </a:p>
          <a:p>
            <a:r>
              <a:rPr lang="es-CL" sz="1400" dirty="0" smtClean="0">
                <a:solidFill>
                  <a:srgbClr val="356A83"/>
                </a:solidFill>
                <a:latin typeface="Century Gothic" panose="020B0502020202020204" pitchFamily="34" charset="0"/>
              </a:rPr>
              <a:t>b)Sistema </a:t>
            </a:r>
            <a:r>
              <a:rPr lang="es-CL" sz="1400" dirty="0">
                <a:solidFill>
                  <a:srgbClr val="356A83"/>
                </a:solidFill>
                <a:latin typeface="Century Gothic" panose="020B0502020202020204" pitchFamily="34" charset="0"/>
              </a:rPr>
              <a:t>localizado: atiende a Zona 3-B Parque Industrial, Villa Carabineros, Villa Militar, Villa Las Perdices, en la que el servicio se efectúa en horario diurno de lunes a viernes y se extiende desde las 07:30 a 15:30 horas.</a:t>
            </a:r>
          </a:p>
          <a:p>
            <a:pPr marL="285750" indent="-285750">
              <a:buFont typeface="Wingdings" panose="05000000000000000000" pitchFamily="2" charset="2"/>
              <a:buChar char="q"/>
            </a:pPr>
            <a:endParaRPr lang="es-CL" sz="1400" dirty="0">
              <a:solidFill>
                <a:srgbClr val="356A83"/>
              </a:solidFill>
              <a:latin typeface="Century Gothic" panose="020B0502020202020204" pitchFamily="34" charset="0"/>
            </a:endParaRPr>
          </a:p>
          <a:p>
            <a:r>
              <a:rPr lang="es-CL" sz="1400" dirty="0" smtClean="0">
                <a:solidFill>
                  <a:srgbClr val="356A83"/>
                </a:solidFill>
                <a:latin typeface="Century Gothic" panose="020B0502020202020204" pitchFamily="34" charset="0"/>
              </a:rPr>
              <a:t>c)Sistema </a:t>
            </a:r>
            <a:r>
              <a:rPr lang="es-CL" sz="1400" dirty="0">
                <a:solidFill>
                  <a:srgbClr val="356A83"/>
                </a:solidFill>
                <a:latin typeface="Century Gothic" panose="020B0502020202020204" pitchFamily="34" charset="0"/>
              </a:rPr>
              <a:t>tradicional: este servicio es de carácter nocturno y se realiza desde las 17:00 horas hasta las 00:00 A.M La sectorización es la siguiente: </a:t>
            </a:r>
          </a:p>
          <a:p>
            <a:pPr marL="285750" indent="-285750">
              <a:buFont typeface="Wingdings" panose="05000000000000000000" pitchFamily="2" charset="2"/>
              <a:buChar char="q"/>
            </a:pPr>
            <a:endParaRPr lang="es-CL" sz="1400" dirty="0">
              <a:solidFill>
                <a:srgbClr val="356A83"/>
              </a:solidFill>
              <a:latin typeface="Century Gothic" panose="020B0502020202020204" pitchFamily="34" charset="0"/>
            </a:endParaRPr>
          </a:p>
          <a:p>
            <a:pPr marL="285750" indent="-285750">
              <a:buFont typeface="Wingdings" panose="05000000000000000000" pitchFamily="2" charset="2"/>
              <a:buChar char="q"/>
            </a:pPr>
            <a:r>
              <a:rPr lang="es-CL" sz="1400" dirty="0">
                <a:solidFill>
                  <a:srgbClr val="356A83"/>
                </a:solidFill>
                <a:latin typeface="Century Gothic" panose="020B0502020202020204" pitchFamily="34" charset="0"/>
              </a:rPr>
              <a:t>•	Zona Nº 1: lunes, miércoles y viernes: Av. Simón Bolívar en toda su extensión al Norte. </a:t>
            </a:r>
          </a:p>
          <a:p>
            <a:pPr marL="285750" indent="-285750">
              <a:buFont typeface="Wingdings" panose="05000000000000000000" pitchFamily="2" charset="2"/>
              <a:buChar char="q"/>
            </a:pPr>
            <a:r>
              <a:rPr lang="es-CL" sz="1400" dirty="0">
                <a:solidFill>
                  <a:srgbClr val="356A83"/>
                </a:solidFill>
                <a:latin typeface="Century Gothic" panose="020B0502020202020204" pitchFamily="34" charset="0"/>
              </a:rPr>
              <a:t>•	Zona Nº 2: martes, jueves y sábados, Av. Simón Bolívar en toda su extensión al Sur.</a:t>
            </a:r>
          </a:p>
          <a:p>
            <a:pPr marL="285750" indent="-285750">
              <a:buFont typeface="Wingdings" panose="05000000000000000000" pitchFamily="2" charset="2"/>
              <a:buChar char="q"/>
            </a:pPr>
            <a:endParaRPr lang="es-MX" sz="1600" dirty="0">
              <a:solidFill>
                <a:srgbClr val="356A83"/>
              </a:solidFill>
              <a:latin typeface="Century Gothic" panose="020B0502020202020204" pitchFamily="34" charset="0"/>
            </a:endParaRPr>
          </a:p>
        </p:txBody>
      </p:sp>
    </p:spTree>
    <p:extLst>
      <p:ext uri="{BB962C8B-B14F-4D97-AF65-F5344CB8AC3E}">
        <p14:creationId xmlns:p14="http://schemas.microsoft.com/office/powerpoint/2010/main" val="3576692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52" y="-55435"/>
            <a:ext cx="9144000" cy="6858000"/>
          </a:xfrm>
          <a:prstGeom prst="rect">
            <a:avLst/>
          </a:prstGeom>
        </p:spPr>
      </p:pic>
      <p:sp>
        <p:nvSpPr>
          <p:cNvPr id="4" name="CuadroTexto 3">
            <a:extLst>
              <a:ext uri="{FF2B5EF4-FFF2-40B4-BE49-F238E27FC236}">
                <a16:creationId xmlns:a16="http://schemas.microsoft.com/office/drawing/2014/main" xmlns="" id="{91CDA593-4249-46ED-B294-5E42A56BC172}"/>
              </a:ext>
            </a:extLst>
          </p:cNvPr>
          <p:cNvSpPr txBox="1"/>
          <p:nvPr/>
        </p:nvSpPr>
        <p:spPr>
          <a:xfrm>
            <a:off x="2699792" y="285574"/>
            <a:ext cx="5040560" cy="892552"/>
          </a:xfrm>
          <a:prstGeom prst="rect">
            <a:avLst/>
          </a:prstGeom>
          <a:noFill/>
        </p:spPr>
        <p:txBody>
          <a:bodyPr wrap="square" rtlCol="0">
            <a:spAutoFit/>
          </a:bodyPr>
          <a:lstStyle/>
          <a:p>
            <a:pPr algn="ctr"/>
            <a:r>
              <a:rPr lang="es-CL" sz="2000" b="1" dirty="0" smtClean="0">
                <a:solidFill>
                  <a:srgbClr val="356A83"/>
                </a:solidFill>
                <a:latin typeface="Century Gothic" panose="020B0502020202020204" pitchFamily="34" charset="0"/>
              </a:rPr>
              <a:t>Unidades </a:t>
            </a:r>
            <a:r>
              <a:rPr lang="es-CL" sz="2000" b="1" dirty="0">
                <a:solidFill>
                  <a:srgbClr val="356A83"/>
                </a:solidFill>
                <a:latin typeface="Century Gothic" panose="020B0502020202020204" pitchFamily="34" charset="0"/>
              </a:rPr>
              <a:t>participativas y concesiones </a:t>
            </a:r>
            <a:r>
              <a:rPr lang="es-CL" sz="1600" b="1" dirty="0">
                <a:solidFill>
                  <a:srgbClr val="356A83"/>
                </a:solidFill>
                <a:latin typeface="Century Gothic" panose="020B0502020202020204" pitchFamily="34" charset="0"/>
              </a:rPr>
              <a:t>(servicio de aseo, levante de ferias, barrido de calles y residuos voluminosos).</a:t>
            </a:r>
            <a:endParaRPr lang="es-CL" sz="1600" b="1" dirty="0" smtClean="0">
              <a:solidFill>
                <a:srgbClr val="356A83"/>
              </a:solidFill>
              <a:latin typeface="Century Gothic" panose="020B0502020202020204" pitchFamily="34" charset="0"/>
            </a:endParaRPr>
          </a:p>
        </p:txBody>
      </p:sp>
      <p:sp>
        <p:nvSpPr>
          <p:cNvPr id="5" name="4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4</a:t>
            </a:fld>
            <a:endParaRPr lang="es-CL">
              <a:solidFill>
                <a:prstClr val="black">
                  <a:tint val="75000"/>
                </a:prstClr>
              </a:solidFill>
            </a:endParaRPr>
          </a:p>
        </p:txBody>
      </p:sp>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240457"/>
            <a:ext cx="976683" cy="982787"/>
          </a:xfrm>
          <a:prstGeom prst="rect">
            <a:avLst/>
          </a:prstGeom>
        </p:spPr>
      </p:pic>
      <p:sp>
        <p:nvSpPr>
          <p:cNvPr id="10" name="9 Rectángulo"/>
          <p:cNvSpPr/>
          <p:nvPr/>
        </p:nvSpPr>
        <p:spPr>
          <a:xfrm>
            <a:off x="255387" y="1772816"/>
            <a:ext cx="8537522" cy="4401205"/>
          </a:xfrm>
          <a:prstGeom prst="rect">
            <a:avLst/>
          </a:prstGeom>
        </p:spPr>
        <p:txBody>
          <a:bodyPr wrap="square">
            <a:spAutoFit/>
          </a:bodyPr>
          <a:lstStyle/>
          <a:p>
            <a:pPr marL="285750" indent="-285750">
              <a:buFont typeface="Wingdings" panose="05000000000000000000" pitchFamily="2" charset="2"/>
              <a:buChar char="q"/>
            </a:pPr>
            <a:r>
              <a:rPr lang="es-CL" sz="1600" dirty="0">
                <a:solidFill>
                  <a:srgbClr val="356A83"/>
                </a:solidFill>
                <a:latin typeface="Century Gothic" panose="020B0502020202020204" pitchFamily="34" charset="0"/>
              </a:rPr>
              <a:t>Por su parte, el tratamiento y disposición de residuos se efectuó mediante los servicios de la empresa K.D.M., cuya estación de transferencia está ubicada a 60 km. de La Reina, en la comuna de </a:t>
            </a:r>
            <a:r>
              <a:rPr lang="es-CL" sz="1600" dirty="0" smtClean="0">
                <a:solidFill>
                  <a:srgbClr val="356A83"/>
                </a:solidFill>
                <a:latin typeface="Century Gothic" panose="020B0502020202020204" pitchFamily="34" charset="0"/>
              </a:rPr>
              <a:t>Quilicura.</a:t>
            </a:r>
          </a:p>
          <a:p>
            <a:pPr marL="285750" indent="-285750">
              <a:buFont typeface="Wingdings" panose="05000000000000000000" pitchFamily="2" charset="2"/>
              <a:buChar char="q"/>
            </a:pPr>
            <a:endParaRPr lang="es-CL" sz="1600" dirty="0">
              <a:solidFill>
                <a:srgbClr val="356A83"/>
              </a:solidFill>
              <a:latin typeface="Century Gothic" panose="020B0502020202020204" pitchFamily="34" charset="0"/>
            </a:endParaRPr>
          </a:p>
          <a:p>
            <a:pPr marL="285750" indent="-285750">
              <a:buFont typeface="Wingdings" panose="05000000000000000000" pitchFamily="2" charset="2"/>
              <a:buChar char="q"/>
            </a:pPr>
            <a:r>
              <a:rPr lang="es-CL" sz="1600" dirty="0">
                <a:solidFill>
                  <a:srgbClr val="356A83"/>
                </a:solidFill>
                <a:latin typeface="Century Gothic" panose="020B0502020202020204" pitchFamily="34" charset="0"/>
              </a:rPr>
              <a:t>Por otro lado, el municipio es responsable del aseo y limpieza de las Ferias Libres y Chacareros. Para cumplir con estas tareas cuenta actualmente con un camión recolector, un camión aljibe para el lavado de la superficie y personal auxiliar. Este servicio se ejecutó de acuerdo a la siguiente programación</a:t>
            </a:r>
            <a:r>
              <a:rPr lang="es-CL" sz="1600" dirty="0" smtClean="0">
                <a:solidFill>
                  <a:srgbClr val="356A83"/>
                </a:solidFill>
                <a:latin typeface="Century Gothic" panose="020B0502020202020204" pitchFamily="34" charset="0"/>
              </a:rPr>
              <a:t>.</a:t>
            </a:r>
          </a:p>
          <a:p>
            <a:pPr marL="285750" indent="-285750">
              <a:buFont typeface="Wingdings" panose="05000000000000000000" pitchFamily="2" charset="2"/>
              <a:buChar char="q"/>
            </a:pPr>
            <a:endParaRPr lang="es-CL" sz="1600" dirty="0">
              <a:solidFill>
                <a:srgbClr val="356A83"/>
              </a:solidFill>
              <a:latin typeface="Century Gothic" panose="020B0502020202020204" pitchFamily="34" charset="0"/>
            </a:endParaRPr>
          </a:p>
          <a:p>
            <a:r>
              <a:rPr lang="es-CL" sz="1400" dirty="0">
                <a:solidFill>
                  <a:srgbClr val="356A83"/>
                </a:solidFill>
                <a:latin typeface="Century Gothic" panose="020B0502020202020204" pitchFamily="34" charset="0"/>
              </a:rPr>
              <a:t>Cuadro: Retiro de residuos de Ferias Libres</a:t>
            </a:r>
            <a:r>
              <a:rPr lang="es-CL" sz="1400" dirty="0" smtClean="0">
                <a:solidFill>
                  <a:srgbClr val="356A83"/>
                </a:solidFill>
                <a:latin typeface="Century Gothic" panose="020B0502020202020204" pitchFamily="34" charset="0"/>
              </a:rPr>
              <a:t>.</a:t>
            </a:r>
          </a:p>
          <a:p>
            <a:endParaRPr lang="es-CL" sz="1400" dirty="0">
              <a:solidFill>
                <a:srgbClr val="356A83"/>
              </a:solidFill>
              <a:latin typeface="Century Gothic" panose="020B0502020202020204" pitchFamily="34" charset="0"/>
            </a:endParaRPr>
          </a:p>
          <a:p>
            <a:endParaRPr lang="es-CL" sz="1400" dirty="0" smtClean="0">
              <a:solidFill>
                <a:srgbClr val="356A83"/>
              </a:solidFill>
              <a:latin typeface="Century Gothic" panose="020B0502020202020204" pitchFamily="34" charset="0"/>
            </a:endParaRPr>
          </a:p>
          <a:p>
            <a:endParaRPr lang="es-CL" sz="1400" dirty="0">
              <a:solidFill>
                <a:srgbClr val="356A83"/>
              </a:solidFill>
              <a:latin typeface="Century Gothic" panose="020B0502020202020204" pitchFamily="34" charset="0"/>
            </a:endParaRPr>
          </a:p>
          <a:p>
            <a:endParaRPr lang="es-CL" sz="1400" dirty="0" smtClean="0">
              <a:solidFill>
                <a:srgbClr val="356A83"/>
              </a:solidFill>
              <a:latin typeface="Century Gothic" panose="020B0502020202020204" pitchFamily="34" charset="0"/>
            </a:endParaRPr>
          </a:p>
          <a:p>
            <a:endParaRPr lang="es-CL" sz="1400" dirty="0">
              <a:solidFill>
                <a:srgbClr val="356A83"/>
              </a:solidFill>
              <a:latin typeface="Century Gothic" panose="020B0502020202020204" pitchFamily="34" charset="0"/>
            </a:endParaRPr>
          </a:p>
          <a:p>
            <a:endParaRPr lang="es-CL" sz="1000" dirty="0" smtClean="0">
              <a:solidFill>
                <a:srgbClr val="356A83"/>
              </a:solidFill>
              <a:latin typeface="Century Gothic" panose="020B0502020202020204" pitchFamily="34" charset="0"/>
            </a:endParaRPr>
          </a:p>
          <a:p>
            <a:r>
              <a:rPr lang="es-CL" sz="1000" dirty="0" smtClean="0">
                <a:solidFill>
                  <a:srgbClr val="356A83"/>
                </a:solidFill>
                <a:latin typeface="Century Gothic" panose="020B0502020202020204" pitchFamily="34" charset="0"/>
              </a:rPr>
              <a:t>Fuente</a:t>
            </a:r>
            <a:r>
              <a:rPr lang="es-CL" sz="1000" dirty="0">
                <a:solidFill>
                  <a:srgbClr val="356A83"/>
                </a:solidFill>
                <a:latin typeface="Century Gothic" panose="020B0502020202020204" pitchFamily="34" charset="0"/>
              </a:rPr>
              <a:t>. Unidad de Residuos - Dirección de Aseo y Ornato, 2018</a:t>
            </a:r>
          </a:p>
          <a:p>
            <a:pPr marL="285750" indent="-285750">
              <a:buFont typeface="Wingdings" panose="05000000000000000000" pitchFamily="2" charset="2"/>
              <a:buChar char="q"/>
            </a:pPr>
            <a:endParaRPr lang="es-MX" sz="1600" dirty="0" smtClean="0">
              <a:solidFill>
                <a:srgbClr val="356A83"/>
              </a:solidFill>
              <a:latin typeface="Century Gothic" panose="020B0502020202020204" pitchFamily="34" charset="0"/>
            </a:endParaRPr>
          </a:p>
          <a:p>
            <a:endParaRPr lang="es-MX" sz="1600" dirty="0">
              <a:solidFill>
                <a:srgbClr val="356A83"/>
              </a:solidFill>
              <a:latin typeface="Century Gothic" panose="020B0502020202020204"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3059988341"/>
              </p:ext>
            </p:extLst>
          </p:nvPr>
        </p:nvGraphicFramePr>
        <p:xfrm>
          <a:off x="409348" y="4437112"/>
          <a:ext cx="8229600" cy="832104"/>
        </p:xfrm>
        <a:graphic>
          <a:graphicData uri="http://schemas.openxmlformats.org/drawingml/2006/table">
            <a:tbl>
              <a:tblPr firstRow="1" firstCol="1" bandRow="1"/>
              <a:tblGrid>
                <a:gridCol w="4789627"/>
                <a:gridCol w="3439973"/>
              </a:tblGrid>
              <a:tr h="171450">
                <a:tc>
                  <a:txBody>
                    <a:bodyPr/>
                    <a:lstStyle/>
                    <a:p>
                      <a:pPr algn="ctr">
                        <a:lnSpc>
                          <a:spcPct val="107000"/>
                        </a:lnSpc>
                        <a:spcAft>
                          <a:spcPts val="0"/>
                        </a:spcAft>
                      </a:pPr>
                      <a:r>
                        <a:rPr lang="es-CL" sz="1000" b="1" dirty="0">
                          <a:solidFill>
                            <a:srgbClr val="000000"/>
                          </a:solidFill>
                          <a:effectLst/>
                          <a:latin typeface="Arial"/>
                          <a:ea typeface="Times New Roman"/>
                          <a:cs typeface="Times New Roman"/>
                        </a:rPr>
                        <a:t>Ubicación</a:t>
                      </a:r>
                      <a:endParaRPr lang="es-CL"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s-CL" sz="1000" b="1">
                          <a:solidFill>
                            <a:srgbClr val="000000"/>
                          </a:solidFill>
                          <a:effectLst/>
                          <a:latin typeface="Arial"/>
                          <a:ea typeface="Times New Roman"/>
                          <a:cs typeface="Times New Roman"/>
                        </a:rPr>
                        <a:t>Día Funcionamiento</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61925">
                <a:tc>
                  <a:txBody>
                    <a:bodyPr/>
                    <a:lstStyle/>
                    <a:p>
                      <a:pPr>
                        <a:lnSpc>
                          <a:spcPct val="107000"/>
                        </a:lnSpc>
                        <a:spcAft>
                          <a:spcPts val="0"/>
                        </a:spcAft>
                      </a:pPr>
                      <a:r>
                        <a:rPr lang="es-CL" sz="1000">
                          <a:solidFill>
                            <a:srgbClr val="000000"/>
                          </a:solidFill>
                          <a:effectLst/>
                          <a:latin typeface="Arial"/>
                          <a:ea typeface="Times New Roman"/>
                          <a:cs typeface="Times New Roman"/>
                        </a:rPr>
                        <a:t>Feria F. Bilbao /Florencio Barrios</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000">
                          <a:solidFill>
                            <a:srgbClr val="000000"/>
                          </a:solidFill>
                          <a:effectLst/>
                          <a:latin typeface="Arial"/>
                          <a:ea typeface="Times New Roman"/>
                          <a:cs typeface="Times New Roman"/>
                        </a:rPr>
                        <a:t>Martes y sábados</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nSpc>
                          <a:spcPct val="107000"/>
                        </a:lnSpc>
                        <a:spcAft>
                          <a:spcPts val="0"/>
                        </a:spcAft>
                      </a:pPr>
                      <a:r>
                        <a:rPr lang="es-CL" sz="1000">
                          <a:solidFill>
                            <a:srgbClr val="000000"/>
                          </a:solidFill>
                          <a:effectLst/>
                          <a:latin typeface="Arial"/>
                          <a:ea typeface="Times New Roman"/>
                          <a:cs typeface="Times New Roman"/>
                        </a:rPr>
                        <a:t>Feria Tobalaba / A. Vespucio</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000">
                          <a:solidFill>
                            <a:srgbClr val="000000"/>
                          </a:solidFill>
                          <a:effectLst/>
                          <a:latin typeface="Arial"/>
                          <a:ea typeface="Times New Roman"/>
                          <a:cs typeface="Times New Roman"/>
                        </a:rPr>
                        <a:t>Miércoles y sábados</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nSpc>
                          <a:spcPct val="107000"/>
                        </a:lnSpc>
                        <a:spcAft>
                          <a:spcPts val="0"/>
                        </a:spcAft>
                      </a:pPr>
                      <a:r>
                        <a:rPr lang="es-CL" sz="1000">
                          <a:solidFill>
                            <a:srgbClr val="000000"/>
                          </a:solidFill>
                          <a:effectLst/>
                          <a:latin typeface="Arial"/>
                          <a:ea typeface="Times New Roman"/>
                          <a:cs typeface="Times New Roman"/>
                        </a:rPr>
                        <a:t>Feria Clorinda Henríquez / Loreley</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000">
                          <a:solidFill>
                            <a:srgbClr val="000000"/>
                          </a:solidFill>
                          <a:effectLst/>
                          <a:latin typeface="Arial"/>
                          <a:ea typeface="Times New Roman"/>
                          <a:cs typeface="Times New Roman"/>
                        </a:rPr>
                        <a:t>Domingos</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a:lnSpc>
                          <a:spcPct val="107000"/>
                        </a:lnSpc>
                        <a:spcAft>
                          <a:spcPts val="0"/>
                        </a:spcAft>
                      </a:pPr>
                      <a:r>
                        <a:rPr lang="es-CL" sz="1000">
                          <a:solidFill>
                            <a:srgbClr val="000000"/>
                          </a:solidFill>
                          <a:effectLst/>
                          <a:latin typeface="Arial"/>
                          <a:ea typeface="Times New Roman"/>
                          <a:cs typeface="Times New Roman"/>
                        </a:rPr>
                        <a:t>Feria Plaza Quinchamalí</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000" dirty="0">
                          <a:solidFill>
                            <a:srgbClr val="000000"/>
                          </a:solidFill>
                          <a:effectLst/>
                          <a:latin typeface="Arial"/>
                          <a:ea typeface="Times New Roman"/>
                          <a:cs typeface="Times New Roman"/>
                        </a:rPr>
                        <a:t>Domingos</a:t>
                      </a:r>
                      <a:endParaRPr lang="es-CL"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86343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52" y="-55435"/>
            <a:ext cx="9144000" cy="6858000"/>
          </a:xfrm>
          <a:prstGeom prst="rect">
            <a:avLst/>
          </a:prstGeom>
        </p:spPr>
      </p:pic>
      <p:sp>
        <p:nvSpPr>
          <p:cNvPr id="4" name="CuadroTexto 3">
            <a:extLst>
              <a:ext uri="{FF2B5EF4-FFF2-40B4-BE49-F238E27FC236}">
                <a16:creationId xmlns:a16="http://schemas.microsoft.com/office/drawing/2014/main" xmlns="" id="{91CDA593-4249-46ED-B294-5E42A56BC172}"/>
              </a:ext>
            </a:extLst>
          </p:cNvPr>
          <p:cNvSpPr txBox="1"/>
          <p:nvPr/>
        </p:nvSpPr>
        <p:spPr>
          <a:xfrm>
            <a:off x="2699792" y="285574"/>
            <a:ext cx="5040560" cy="707886"/>
          </a:xfrm>
          <a:prstGeom prst="rect">
            <a:avLst/>
          </a:prstGeom>
          <a:noFill/>
        </p:spPr>
        <p:txBody>
          <a:bodyPr wrap="square" rtlCol="0">
            <a:spAutoFit/>
          </a:bodyPr>
          <a:lstStyle/>
          <a:p>
            <a:pPr algn="ctr"/>
            <a:r>
              <a:rPr lang="es-CL" sz="2000" b="1" dirty="0">
                <a:solidFill>
                  <a:srgbClr val="356A83"/>
                </a:solidFill>
                <a:latin typeface="Century Gothic" panose="020B0502020202020204" pitchFamily="34" charset="0"/>
              </a:rPr>
              <a:t>Programa Barrido y Limpieza de Calles de la Comuna de La Reina</a:t>
            </a:r>
            <a:endParaRPr lang="es-CL" sz="1600" b="1" dirty="0" smtClean="0">
              <a:solidFill>
                <a:srgbClr val="356A83"/>
              </a:solidFill>
              <a:latin typeface="Century Gothic" panose="020B0502020202020204" pitchFamily="34" charset="0"/>
            </a:endParaRPr>
          </a:p>
        </p:txBody>
      </p:sp>
      <p:sp>
        <p:nvSpPr>
          <p:cNvPr id="5" name="4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5</a:t>
            </a:fld>
            <a:endParaRPr lang="es-CL">
              <a:solidFill>
                <a:prstClr val="black">
                  <a:tint val="75000"/>
                </a:prstClr>
              </a:solidFill>
            </a:endParaRPr>
          </a:p>
        </p:txBody>
      </p:sp>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240457"/>
            <a:ext cx="976683" cy="982787"/>
          </a:xfrm>
          <a:prstGeom prst="rect">
            <a:avLst/>
          </a:prstGeom>
        </p:spPr>
      </p:pic>
      <p:sp>
        <p:nvSpPr>
          <p:cNvPr id="10" name="9 Rectángulo"/>
          <p:cNvSpPr/>
          <p:nvPr/>
        </p:nvSpPr>
        <p:spPr>
          <a:xfrm>
            <a:off x="179513" y="1340768"/>
            <a:ext cx="5688631" cy="5201424"/>
          </a:xfrm>
          <a:prstGeom prst="rect">
            <a:avLst/>
          </a:prstGeom>
        </p:spPr>
        <p:txBody>
          <a:bodyPr wrap="square">
            <a:spAutoFit/>
          </a:bodyPr>
          <a:lstStyle/>
          <a:p>
            <a:pPr marL="285750" indent="-285750" algn="just">
              <a:buFont typeface="Wingdings" panose="05000000000000000000" pitchFamily="2" charset="2"/>
              <a:buChar char="q"/>
            </a:pPr>
            <a:r>
              <a:rPr lang="es-CL" sz="1400" dirty="0">
                <a:solidFill>
                  <a:srgbClr val="356A83"/>
                </a:solidFill>
                <a:latin typeface="Century Gothic" panose="020B0502020202020204" pitchFamily="34" charset="0"/>
              </a:rPr>
              <a:t>Durante el año 2018 el servicio de limpieza de calles y avenidas de la comuna fue ejecutado por el Programa Barrido de Calles, el que contempla la contratación de mujeres y varones en condición de riesgo social</a:t>
            </a:r>
            <a:r>
              <a:rPr lang="es-CL" sz="1400" dirty="0" smtClean="0">
                <a:solidFill>
                  <a:srgbClr val="356A83"/>
                </a:solidFill>
                <a:latin typeface="Century Gothic" panose="020B0502020202020204" pitchFamily="34" charset="0"/>
              </a:rPr>
              <a:t>.</a:t>
            </a:r>
          </a:p>
          <a:p>
            <a:pPr algn="just"/>
            <a:endParaRPr lang="es-CL" sz="1400" dirty="0">
              <a:solidFill>
                <a:srgbClr val="356A83"/>
              </a:solidFill>
              <a:latin typeface="Century Gothic" panose="020B0502020202020204" pitchFamily="34" charset="0"/>
            </a:endParaRPr>
          </a:p>
          <a:p>
            <a:pPr marL="285750" indent="-285750" algn="just">
              <a:buFont typeface="Wingdings" panose="05000000000000000000" pitchFamily="2" charset="2"/>
              <a:buChar char="q"/>
            </a:pPr>
            <a:r>
              <a:rPr lang="es-CL" sz="1400" dirty="0">
                <a:solidFill>
                  <a:srgbClr val="356A83"/>
                </a:solidFill>
                <a:latin typeface="Century Gothic" panose="020B0502020202020204" pitchFamily="34" charset="0"/>
              </a:rPr>
              <a:t>El servicio de barrido se organiza sectorizando la comuna, asignando a cada sector un funcionario que tiene como labor barrer calles, paraderos, estaciones de metro, estacionamientos y frentes de locales comerciales de la comuna, destacándose que se contempló una frecuencia promedio de limpieza por calle. Los residuos resultantes de esta limpieza son dispuestos en bolsas verdes, retiradas durante la noche por el camión Recolector de Residuos Sólidos Domiciliarios</a:t>
            </a:r>
          </a:p>
          <a:p>
            <a:pPr marL="285750" indent="-285750" algn="just">
              <a:buFont typeface="Wingdings" panose="05000000000000000000" pitchFamily="2" charset="2"/>
              <a:buChar char="Ø"/>
            </a:pPr>
            <a:endParaRPr lang="es-CL" sz="1400" b="1" dirty="0">
              <a:solidFill>
                <a:srgbClr val="356A83"/>
              </a:solidFill>
              <a:latin typeface="Century Gothic" panose="020B0502020202020204" pitchFamily="34" charset="0"/>
            </a:endParaRPr>
          </a:p>
          <a:p>
            <a:pPr marL="285750" indent="-285750" algn="just">
              <a:buFont typeface="Wingdings" panose="05000000000000000000" pitchFamily="2" charset="2"/>
              <a:buChar char="Ø"/>
            </a:pPr>
            <a:r>
              <a:rPr lang="es-CL" sz="1400" b="1" dirty="0">
                <a:solidFill>
                  <a:srgbClr val="356A83"/>
                </a:solidFill>
                <a:latin typeface="Century Gothic" panose="020B0502020202020204" pitchFamily="34" charset="0"/>
              </a:rPr>
              <a:t>1.2 Estadísticas sobre residuos comunales o Toneladas de RSD recolectadas durante el año 2017.</a:t>
            </a:r>
          </a:p>
          <a:p>
            <a:pPr marL="285750" indent="-285750" algn="just">
              <a:buFont typeface="Wingdings" panose="05000000000000000000" pitchFamily="2" charset="2"/>
              <a:buChar char="Ø"/>
            </a:pPr>
            <a:endParaRPr lang="es-CL" sz="1400" b="1" dirty="0">
              <a:solidFill>
                <a:srgbClr val="356A83"/>
              </a:solidFill>
              <a:latin typeface="Century Gothic" panose="020B0502020202020204" pitchFamily="34" charset="0"/>
            </a:endParaRPr>
          </a:p>
          <a:p>
            <a:pPr algn="just"/>
            <a:r>
              <a:rPr lang="es-CL" sz="1400" dirty="0">
                <a:solidFill>
                  <a:srgbClr val="356A83"/>
                </a:solidFill>
                <a:latin typeface="Century Gothic" panose="020B0502020202020204" pitchFamily="34" charset="0"/>
              </a:rPr>
              <a:t>El siguiente cuadro se muestra la cantidad de toneladas de residuos sólidos domiciliarios depositados en el relleno sanitario de la planta correspondiente a la empresa KDM S.A. durante el año 2017.</a:t>
            </a:r>
          </a:p>
          <a:p>
            <a:pPr marL="285750" indent="-285750">
              <a:buFont typeface="Wingdings" panose="05000000000000000000" pitchFamily="2" charset="2"/>
              <a:buChar char="q"/>
            </a:pPr>
            <a:endParaRPr lang="es-MX" sz="1600" dirty="0">
              <a:solidFill>
                <a:srgbClr val="356A83"/>
              </a:solidFill>
              <a:latin typeface="Century Gothic" panose="020B0502020202020204"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350913905"/>
              </p:ext>
            </p:extLst>
          </p:nvPr>
        </p:nvGraphicFramePr>
        <p:xfrm>
          <a:off x="6289430" y="2290932"/>
          <a:ext cx="2427605" cy="2870207"/>
        </p:xfrm>
        <a:graphic>
          <a:graphicData uri="http://schemas.openxmlformats.org/drawingml/2006/table">
            <a:tbl>
              <a:tblPr firstRow="1" firstCol="1" bandRow="1"/>
              <a:tblGrid>
                <a:gridCol w="1076960"/>
                <a:gridCol w="1350645"/>
              </a:tblGrid>
              <a:tr h="0">
                <a:tc gridSpan="2">
                  <a:txBody>
                    <a:bodyPr/>
                    <a:lstStyle/>
                    <a:p>
                      <a:pPr algn="ctr">
                        <a:lnSpc>
                          <a:spcPct val="107000"/>
                        </a:lnSpc>
                        <a:spcAft>
                          <a:spcPts val="0"/>
                        </a:spcAft>
                      </a:pPr>
                      <a:r>
                        <a:rPr lang="es-ES" sz="1100" b="1">
                          <a:solidFill>
                            <a:srgbClr val="000000"/>
                          </a:solidFill>
                          <a:effectLst/>
                          <a:latin typeface="Calibri"/>
                          <a:ea typeface="Times New Roman"/>
                          <a:cs typeface="Arial"/>
                        </a:rPr>
                        <a:t>Residuos Sólidos Domiciliarios</a:t>
                      </a:r>
                      <a:endParaRPr lang="es-CL"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s-CL"/>
                    </a:p>
                  </a:txBody>
                  <a:tcPr/>
                </a:tc>
              </a:tr>
              <a:tr h="0">
                <a:tc>
                  <a:txBody>
                    <a:bodyPr/>
                    <a:lstStyle/>
                    <a:p>
                      <a:pPr algn="ctr">
                        <a:lnSpc>
                          <a:spcPct val="107000"/>
                        </a:lnSpc>
                        <a:spcAft>
                          <a:spcPts val="0"/>
                        </a:spcAft>
                      </a:pPr>
                      <a:r>
                        <a:rPr lang="es-CL" sz="1100" b="1">
                          <a:effectLst/>
                          <a:latin typeface="Calibri"/>
                          <a:ea typeface="Calibri"/>
                          <a:cs typeface="Arial"/>
                        </a:rPr>
                        <a:t>Meses</a:t>
                      </a:r>
                      <a:endParaRPr lang="es-CL"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s-CL" sz="1100" b="1">
                          <a:effectLst/>
                          <a:latin typeface="Calibri"/>
                          <a:ea typeface="Calibri"/>
                          <a:cs typeface="Arial"/>
                        </a:rPr>
                        <a:t>Año 2017 </a:t>
                      </a:r>
                      <a:endParaRPr lang="es-CL" sz="1100">
                        <a:effectLst/>
                        <a:latin typeface="Calibri"/>
                        <a:ea typeface="Calibri"/>
                        <a:cs typeface="Times New Roman"/>
                      </a:endParaRPr>
                    </a:p>
                    <a:p>
                      <a:pPr algn="ctr">
                        <a:lnSpc>
                          <a:spcPct val="107000"/>
                        </a:lnSpc>
                        <a:spcAft>
                          <a:spcPts val="0"/>
                        </a:spcAft>
                      </a:pPr>
                      <a:r>
                        <a:rPr lang="es-CL" sz="1100" b="1">
                          <a:effectLst/>
                          <a:latin typeface="Calibri"/>
                          <a:ea typeface="Calibri"/>
                          <a:cs typeface="Arial"/>
                        </a:rPr>
                        <a:t>(Toneladas)</a:t>
                      </a:r>
                      <a:endParaRPr lang="es-CL"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0">
                <a:tc>
                  <a:txBody>
                    <a:bodyPr/>
                    <a:lstStyle/>
                    <a:p>
                      <a:pPr>
                        <a:lnSpc>
                          <a:spcPct val="107000"/>
                        </a:lnSpc>
                        <a:spcAft>
                          <a:spcPts val="0"/>
                        </a:spcAft>
                      </a:pPr>
                      <a:r>
                        <a:rPr lang="es-ES" sz="1100">
                          <a:solidFill>
                            <a:srgbClr val="000000"/>
                          </a:solidFill>
                          <a:effectLst/>
                          <a:latin typeface="Calibri"/>
                          <a:ea typeface="Times New Roman"/>
                          <a:cs typeface="Arial"/>
                        </a:rPr>
                        <a:t>Enero</a:t>
                      </a:r>
                      <a:endParaRPr lang="es-CL"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a:solidFill>
                            <a:srgbClr val="000000"/>
                          </a:solidFill>
                          <a:effectLst/>
                          <a:latin typeface="Calibri"/>
                          <a:ea typeface="Calibri"/>
                          <a:cs typeface="Calibri"/>
                        </a:rPr>
                        <a:t>3.779,18</a:t>
                      </a:r>
                      <a:endParaRPr lang="es-CL"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s-ES" sz="1100">
                          <a:solidFill>
                            <a:srgbClr val="000000"/>
                          </a:solidFill>
                          <a:effectLst/>
                          <a:latin typeface="Calibri"/>
                          <a:ea typeface="Times New Roman"/>
                          <a:cs typeface="Arial"/>
                        </a:rPr>
                        <a:t>Febrero</a:t>
                      </a:r>
                      <a:endParaRPr lang="es-CL"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a:solidFill>
                            <a:srgbClr val="000000"/>
                          </a:solidFill>
                          <a:effectLst/>
                          <a:latin typeface="Calibri"/>
                          <a:ea typeface="Calibri"/>
                          <a:cs typeface="Calibri"/>
                        </a:rPr>
                        <a:t>3.013,01</a:t>
                      </a:r>
                      <a:endParaRPr lang="es-CL"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s-ES" sz="1100">
                          <a:solidFill>
                            <a:srgbClr val="000000"/>
                          </a:solidFill>
                          <a:effectLst/>
                          <a:latin typeface="Calibri"/>
                          <a:ea typeface="Times New Roman"/>
                          <a:cs typeface="Arial"/>
                        </a:rPr>
                        <a:t>Marzo</a:t>
                      </a:r>
                      <a:endParaRPr lang="es-CL"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a:solidFill>
                            <a:srgbClr val="000000"/>
                          </a:solidFill>
                          <a:effectLst/>
                          <a:latin typeface="Calibri"/>
                          <a:ea typeface="Calibri"/>
                          <a:cs typeface="Calibri"/>
                        </a:rPr>
                        <a:t>3.800,63</a:t>
                      </a:r>
                      <a:endParaRPr lang="es-CL"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s-ES" sz="1100">
                          <a:solidFill>
                            <a:srgbClr val="000000"/>
                          </a:solidFill>
                          <a:effectLst/>
                          <a:latin typeface="Calibri"/>
                          <a:ea typeface="Times New Roman"/>
                          <a:cs typeface="Arial"/>
                        </a:rPr>
                        <a:t>Abril</a:t>
                      </a:r>
                      <a:endParaRPr lang="es-CL"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a:solidFill>
                            <a:srgbClr val="000000"/>
                          </a:solidFill>
                          <a:effectLst/>
                          <a:latin typeface="Calibri"/>
                          <a:ea typeface="Calibri"/>
                          <a:cs typeface="Calibri"/>
                        </a:rPr>
                        <a:t>3.427,52</a:t>
                      </a:r>
                      <a:endParaRPr lang="es-CL"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s-ES" sz="1100">
                          <a:solidFill>
                            <a:srgbClr val="000000"/>
                          </a:solidFill>
                          <a:effectLst/>
                          <a:latin typeface="Calibri"/>
                          <a:ea typeface="Times New Roman"/>
                          <a:cs typeface="Arial"/>
                        </a:rPr>
                        <a:t>Mayo</a:t>
                      </a:r>
                      <a:endParaRPr lang="es-CL"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a:solidFill>
                            <a:srgbClr val="000000"/>
                          </a:solidFill>
                          <a:effectLst/>
                          <a:latin typeface="Calibri"/>
                          <a:ea typeface="Calibri"/>
                          <a:cs typeface="Calibri"/>
                        </a:rPr>
                        <a:t>3.590,78</a:t>
                      </a:r>
                      <a:endParaRPr lang="es-CL"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s-ES" sz="1100">
                          <a:solidFill>
                            <a:srgbClr val="000000"/>
                          </a:solidFill>
                          <a:effectLst/>
                          <a:latin typeface="Calibri"/>
                          <a:ea typeface="Times New Roman"/>
                          <a:cs typeface="Arial"/>
                        </a:rPr>
                        <a:t>Junio</a:t>
                      </a:r>
                      <a:endParaRPr lang="es-CL"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a:solidFill>
                            <a:srgbClr val="000000"/>
                          </a:solidFill>
                          <a:effectLst/>
                          <a:latin typeface="Calibri"/>
                          <a:ea typeface="Calibri"/>
                          <a:cs typeface="Calibri"/>
                        </a:rPr>
                        <a:t>3.376,61</a:t>
                      </a:r>
                      <a:endParaRPr lang="es-CL"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s-ES" sz="1100">
                          <a:solidFill>
                            <a:srgbClr val="000000"/>
                          </a:solidFill>
                          <a:effectLst/>
                          <a:latin typeface="Calibri"/>
                          <a:ea typeface="Times New Roman"/>
                          <a:cs typeface="Arial"/>
                        </a:rPr>
                        <a:t>Julio</a:t>
                      </a:r>
                      <a:endParaRPr lang="es-CL"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a:solidFill>
                            <a:srgbClr val="000000"/>
                          </a:solidFill>
                          <a:effectLst/>
                          <a:latin typeface="Calibri"/>
                          <a:ea typeface="Calibri"/>
                          <a:cs typeface="Calibri"/>
                        </a:rPr>
                        <a:t>3.227,55</a:t>
                      </a:r>
                      <a:endParaRPr lang="es-CL"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s-ES" sz="1100">
                          <a:solidFill>
                            <a:srgbClr val="000000"/>
                          </a:solidFill>
                          <a:effectLst/>
                          <a:latin typeface="Calibri"/>
                          <a:ea typeface="Times New Roman"/>
                          <a:cs typeface="Arial"/>
                        </a:rPr>
                        <a:t>Agosto</a:t>
                      </a:r>
                      <a:endParaRPr lang="es-CL"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a:solidFill>
                            <a:srgbClr val="000000"/>
                          </a:solidFill>
                          <a:effectLst/>
                          <a:latin typeface="Calibri"/>
                          <a:ea typeface="Calibri"/>
                          <a:cs typeface="Calibri"/>
                        </a:rPr>
                        <a:t>3.566,47</a:t>
                      </a:r>
                      <a:endParaRPr lang="es-CL"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s-ES" sz="1100">
                          <a:solidFill>
                            <a:srgbClr val="000000"/>
                          </a:solidFill>
                          <a:effectLst/>
                          <a:latin typeface="Calibri"/>
                          <a:ea typeface="Times New Roman"/>
                          <a:cs typeface="Arial"/>
                        </a:rPr>
                        <a:t>Septiembre</a:t>
                      </a:r>
                      <a:endParaRPr lang="es-CL"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a:solidFill>
                            <a:srgbClr val="000000"/>
                          </a:solidFill>
                          <a:effectLst/>
                          <a:latin typeface="Calibri"/>
                          <a:ea typeface="Calibri"/>
                          <a:cs typeface="Calibri"/>
                        </a:rPr>
                        <a:t>3.620,19</a:t>
                      </a:r>
                      <a:endParaRPr lang="es-CL"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s-ES" sz="1100">
                          <a:solidFill>
                            <a:srgbClr val="000000"/>
                          </a:solidFill>
                          <a:effectLst/>
                          <a:latin typeface="Calibri"/>
                          <a:ea typeface="Times New Roman"/>
                          <a:cs typeface="Arial"/>
                        </a:rPr>
                        <a:t>Octubre</a:t>
                      </a:r>
                      <a:endParaRPr lang="es-CL"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a:solidFill>
                            <a:srgbClr val="000000"/>
                          </a:solidFill>
                          <a:effectLst/>
                          <a:latin typeface="Calibri"/>
                          <a:ea typeface="Calibri"/>
                          <a:cs typeface="Calibri"/>
                        </a:rPr>
                        <a:t>3.969,44</a:t>
                      </a:r>
                      <a:endParaRPr lang="es-CL"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s-ES" sz="1100">
                          <a:solidFill>
                            <a:srgbClr val="000000"/>
                          </a:solidFill>
                          <a:effectLst/>
                          <a:latin typeface="Calibri"/>
                          <a:ea typeface="Times New Roman"/>
                          <a:cs typeface="Arial"/>
                        </a:rPr>
                        <a:t>Noviembre</a:t>
                      </a:r>
                      <a:endParaRPr lang="es-CL"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a:solidFill>
                            <a:srgbClr val="000000"/>
                          </a:solidFill>
                          <a:effectLst/>
                          <a:latin typeface="Calibri"/>
                          <a:ea typeface="Calibri"/>
                          <a:cs typeface="Calibri"/>
                        </a:rPr>
                        <a:t>3.802,16</a:t>
                      </a:r>
                      <a:endParaRPr lang="es-CL"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s-ES" sz="1100">
                          <a:solidFill>
                            <a:srgbClr val="000000"/>
                          </a:solidFill>
                          <a:effectLst/>
                          <a:latin typeface="Calibri"/>
                          <a:ea typeface="Times New Roman"/>
                          <a:cs typeface="Arial"/>
                        </a:rPr>
                        <a:t>Diciembre</a:t>
                      </a:r>
                      <a:endParaRPr lang="es-CL"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a:solidFill>
                            <a:srgbClr val="000000"/>
                          </a:solidFill>
                          <a:effectLst/>
                          <a:latin typeface="Calibri"/>
                          <a:ea typeface="Calibri"/>
                          <a:cs typeface="Calibri"/>
                        </a:rPr>
                        <a:t>3.778,34</a:t>
                      </a:r>
                      <a:endParaRPr lang="es-CL"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07000"/>
                        </a:lnSpc>
                        <a:spcAft>
                          <a:spcPts val="0"/>
                        </a:spcAft>
                      </a:pPr>
                      <a:r>
                        <a:rPr lang="es-CL" sz="1100" b="1">
                          <a:effectLst/>
                          <a:latin typeface="Calibri"/>
                          <a:ea typeface="Calibri"/>
                          <a:cs typeface="Arial"/>
                        </a:rPr>
                        <a:t>TOTAL</a:t>
                      </a:r>
                      <a:endParaRPr lang="es-C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b="1" dirty="0">
                          <a:solidFill>
                            <a:srgbClr val="000000"/>
                          </a:solidFill>
                          <a:effectLst/>
                          <a:latin typeface="Calibri"/>
                          <a:ea typeface="Calibri"/>
                          <a:cs typeface="Calibri"/>
                        </a:rPr>
                        <a:t>42.951,88</a:t>
                      </a: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197207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52" y="-55435"/>
            <a:ext cx="9144000" cy="6858000"/>
          </a:xfrm>
          <a:prstGeom prst="rect">
            <a:avLst/>
          </a:prstGeom>
        </p:spPr>
      </p:pic>
      <p:sp>
        <p:nvSpPr>
          <p:cNvPr id="4" name="CuadroTexto 3">
            <a:extLst>
              <a:ext uri="{FF2B5EF4-FFF2-40B4-BE49-F238E27FC236}">
                <a16:creationId xmlns:a16="http://schemas.microsoft.com/office/drawing/2014/main" xmlns="" id="{91CDA593-4249-46ED-B294-5E42A56BC172}"/>
              </a:ext>
            </a:extLst>
          </p:cNvPr>
          <p:cNvSpPr txBox="1"/>
          <p:nvPr/>
        </p:nvSpPr>
        <p:spPr>
          <a:xfrm>
            <a:off x="2699792" y="285574"/>
            <a:ext cx="5040560" cy="400110"/>
          </a:xfrm>
          <a:prstGeom prst="rect">
            <a:avLst/>
          </a:prstGeom>
          <a:noFill/>
        </p:spPr>
        <p:txBody>
          <a:bodyPr wrap="square" rtlCol="0">
            <a:spAutoFit/>
          </a:bodyPr>
          <a:lstStyle/>
          <a:p>
            <a:pPr algn="ctr"/>
            <a:r>
              <a:rPr lang="es-CL" sz="2000" b="1" dirty="0" smtClean="0">
                <a:solidFill>
                  <a:srgbClr val="356A83"/>
                </a:solidFill>
                <a:latin typeface="Century Gothic" panose="020B0502020202020204" pitchFamily="34" charset="0"/>
              </a:rPr>
              <a:t>Estadísticas </a:t>
            </a:r>
            <a:r>
              <a:rPr lang="es-CL" sz="2000" b="1" dirty="0">
                <a:solidFill>
                  <a:srgbClr val="356A83"/>
                </a:solidFill>
                <a:latin typeface="Century Gothic" panose="020B0502020202020204" pitchFamily="34" charset="0"/>
              </a:rPr>
              <a:t>C</a:t>
            </a:r>
            <a:r>
              <a:rPr lang="es-CL" sz="2000" b="1" dirty="0" smtClean="0">
                <a:solidFill>
                  <a:srgbClr val="356A83"/>
                </a:solidFill>
                <a:latin typeface="Century Gothic" panose="020B0502020202020204" pitchFamily="34" charset="0"/>
              </a:rPr>
              <a:t>omunales</a:t>
            </a:r>
            <a:endParaRPr lang="es-CL" sz="1600" b="1" dirty="0" smtClean="0">
              <a:solidFill>
                <a:srgbClr val="356A83"/>
              </a:solidFill>
              <a:latin typeface="Century Gothic" panose="020B0502020202020204" pitchFamily="34" charset="0"/>
            </a:endParaRPr>
          </a:p>
        </p:txBody>
      </p:sp>
      <p:sp>
        <p:nvSpPr>
          <p:cNvPr id="5" name="4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6</a:t>
            </a:fld>
            <a:endParaRPr lang="es-CL">
              <a:solidFill>
                <a:prstClr val="black">
                  <a:tint val="75000"/>
                </a:prstClr>
              </a:solidFill>
            </a:endParaRPr>
          </a:p>
        </p:txBody>
      </p:sp>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240457"/>
            <a:ext cx="976683" cy="982787"/>
          </a:xfrm>
          <a:prstGeom prst="rect">
            <a:avLst/>
          </a:prstGeom>
        </p:spPr>
      </p:pic>
      <p:sp>
        <p:nvSpPr>
          <p:cNvPr id="10" name="9 Rectángulo"/>
          <p:cNvSpPr/>
          <p:nvPr/>
        </p:nvSpPr>
        <p:spPr>
          <a:xfrm>
            <a:off x="179513" y="1340768"/>
            <a:ext cx="8537522" cy="2369880"/>
          </a:xfrm>
          <a:prstGeom prst="rect">
            <a:avLst/>
          </a:prstGeom>
        </p:spPr>
        <p:txBody>
          <a:bodyPr wrap="square">
            <a:spAutoFit/>
          </a:bodyPr>
          <a:lstStyle/>
          <a:p>
            <a:pPr marL="285750" indent="-285750">
              <a:buFont typeface="Wingdings" panose="05000000000000000000" pitchFamily="2" charset="2"/>
              <a:buChar char="Ø"/>
            </a:pPr>
            <a:r>
              <a:rPr lang="es-CL" sz="1600" b="1" dirty="0" smtClean="0">
                <a:solidFill>
                  <a:srgbClr val="356A83"/>
                </a:solidFill>
                <a:latin typeface="Century Gothic" panose="020B0502020202020204" pitchFamily="34" charset="0"/>
              </a:rPr>
              <a:t>Estadísticas </a:t>
            </a:r>
            <a:r>
              <a:rPr lang="es-CL" sz="1600" b="1" dirty="0">
                <a:solidFill>
                  <a:srgbClr val="356A83"/>
                </a:solidFill>
                <a:latin typeface="Century Gothic" panose="020B0502020202020204" pitchFamily="34" charset="0"/>
              </a:rPr>
              <a:t>sobre residuos comunales o Toneladas de RSD comparación año 2017 – 2018 hasta la fecha.</a:t>
            </a:r>
          </a:p>
          <a:p>
            <a:pPr marL="285750" indent="-285750">
              <a:buFont typeface="Wingdings" panose="05000000000000000000" pitchFamily="2" charset="2"/>
              <a:buChar char="Ø"/>
            </a:pPr>
            <a:endParaRPr lang="es-CL" sz="1600" b="1" dirty="0">
              <a:solidFill>
                <a:srgbClr val="356A83"/>
              </a:solidFill>
              <a:latin typeface="Century Gothic" panose="020B0502020202020204" pitchFamily="34" charset="0"/>
            </a:endParaRPr>
          </a:p>
          <a:p>
            <a:r>
              <a:rPr lang="es-CL" sz="1400" dirty="0">
                <a:solidFill>
                  <a:srgbClr val="356A83"/>
                </a:solidFill>
                <a:latin typeface="Century Gothic" panose="020B0502020202020204" pitchFamily="34" charset="0"/>
              </a:rPr>
              <a:t>El siguiente cuadro muestra la cantidad de toneladas de residuos sólidos domiciliarios depositados en el relleno sanitario de la planta correspondiente a la empresa KDM S.A. durante enero a Julio del año 2018, destacándose que se produjo una disminución del 9,31% en la generación de residuos al compararlo con enero a Julio del año 2017</a:t>
            </a:r>
            <a:r>
              <a:rPr lang="es-CL" sz="1400" dirty="0" smtClean="0">
                <a:solidFill>
                  <a:srgbClr val="356A83"/>
                </a:solidFill>
                <a:latin typeface="Century Gothic" panose="020B0502020202020204" pitchFamily="34" charset="0"/>
              </a:rPr>
              <a:t>.</a:t>
            </a:r>
          </a:p>
          <a:p>
            <a:endParaRPr lang="es-CL" sz="1400" b="1" i="1" dirty="0">
              <a:solidFill>
                <a:srgbClr val="356A83"/>
              </a:solidFill>
              <a:latin typeface="Century Gothic" panose="020B0502020202020204" pitchFamily="34" charset="0"/>
            </a:endParaRPr>
          </a:p>
          <a:p>
            <a:endParaRPr lang="es-CL" sz="1400" b="1" i="1" dirty="0">
              <a:solidFill>
                <a:srgbClr val="356A83"/>
              </a:solidFill>
              <a:latin typeface="Century Gothic" panose="020B0502020202020204" pitchFamily="34" charset="0"/>
            </a:endParaRPr>
          </a:p>
          <a:p>
            <a:pPr marL="285750" indent="-285750">
              <a:buFont typeface="Wingdings" panose="05000000000000000000" pitchFamily="2" charset="2"/>
              <a:buChar char="q"/>
            </a:pPr>
            <a:endParaRPr lang="es-MX" sz="1600" dirty="0">
              <a:solidFill>
                <a:srgbClr val="356A83"/>
              </a:solidFill>
              <a:latin typeface="Century Gothic" panose="020B0502020202020204"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3806425872"/>
              </p:ext>
            </p:extLst>
          </p:nvPr>
        </p:nvGraphicFramePr>
        <p:xfrm>
          <a:off x="985420" y="3501008"/>
          <a:ext cx="7077456" cy="2091694"/>
        </p:xfrm>
        <a:graphic>
          <a:graphicData uri="http://schemas.openxmlformats.org/drawingml/2006/table">
            <a:tbl>
              <a:tblPr firstRow="1" firstCol="1" bandRow="1"/>
              <a:tblGrid>
                <a:gridCol w="1132393"/>
                <a:gridCol w="1426815"/>
                <a:gridCol w="1664618"/>
                <a:gridCol w="2853630"/>
              </a:tblGrid>
              <a:tr h="297815">
                <a:tc gridSpan="4">
                  <a:txBody>
                    <a:bodyPr/>
                    <a:lstStyle/>
                    <a:p>
                      <a:pPr algn="ctr">
                        <a:lnSpc>
                          <a:spcPct val="107000"/>
                        </a:lnSpc>
                        <a:spcAft>
                          <a:spcPts val="0"/>
                        </a:spcAft>
                      </a:pPr>
                      <a:r>
                        <a:rPr lang="es-ES" sz="1100" b="1" dirty="0">
                          <a:solidFill>
                            <a:srgbClr val="000000"/>
                          </a:solidFill>
                          <a:effectLst/>
                          <a:latin typeface="Calibri"/>
                          <a:ea typeface="Times New Roman"/>
                          <a:cs typeface="Arial"/>
                        </a:rPr>
                        <a:t>Análisis cuadro Comparativo Cantidad de Residuos Sólidos Domiciliarios                       Período 2017 – 2018</a:t>
                      </a:r>
                      <a:endParaRPr lang="es-CL"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s-CL"/>
                    </a:p>
                  </a:txBody>
                  <a:tcPr/>
                </a:tc>
                <a:tc hMerge="1">
                  <a:txBody>
                    <a:bodyPr/>
                    <a:lstStyle/>
                    <a:p>
                      <a:endParaRPr lang="es-CL"/>
                    </a:p>
                  </a:txBody>
                  <a:tcPr/>
                </a:tc>
                <a:tc hMerge="1">
                  <a:txBody>
                    <a:bodyPr/>
                    <a:lstStyle/>
                    <a:p>
                      <a:endParaRPr lang="es-CL"/>
                    </a:p>
                  </a:txBody>
                  <a:tcPr/>
                </a:tc>
              </a:tr>
              <a:tr h="289560">
                <a:tc>
                  <a:txBody>
                    <a:bodyPr/>
                    <a:lstStyle/>
                    <a:p>
                      <a:pPr algn="ctr">
                        <a:lnSpc>
                          <a:spcPct val="107000"/>
                        </a:lnSpc>
                        <a:spcAft>
                          <a:spcPts val="0"/>
                        </a:spcAft>
                      </a:pPr>
                      <a:r>
                        <a:rPr lang="es-ES" sz="1100" b="1">
                          <a:solidFill>
                            <a:srgbClr val="000000"/>
                          </a:solidFill>
                          <a:effectLst/>
                          <a:latin typeface="Calibri"/>
                          <a:ea typeface="Times New Roman"/>
                          <a:cs typeface="Arial"/>
                        </a:rPr>
                        <a:t>Meses</a:t>
                      </a:r>
                      <a:endParaRPr lang="es-CL" sz="1100">
                        <a:effectLst/>
                        <a:latin typeface="Calibri"/>
                        <a:ea typeface="Calibri"/>
                        <a:cs typeface="Times New Roman"/>
                      </a:endParaRPr>
                    </a:p>
                    <a:p>
                      <a:pPr algn="ctr">
                        <a:lnSpc>
                          <a:spcPct val="107000"/>
                        </a:lnSpc>
                        <a:spcAft>
                          <a:spcPts val="0"/>
                        </a:spcAft>
                      </a:pPr>
                      <a:r>
                        <a:rPr lang="es-CL" sz="1100" b="1">
                          <a:solidFill>
                            <a:srgbClr val="000000"/>
                          </a:solidFill>
                          <a:effectLst/>
                          <a:latin typeface="Calibri"/>
                          <a:ea typeface="Times New Roman"/>
                          <a:cs typeface="Arial"/>
                        </a:rPr>
                        <a:t> </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s-ES" sz="1100" b="1">
                          <a:solidFill>
                            <a:srgbClr val="000000"/>
                          </a:solidFill>
                          <a:effectLst/>
                          <a:latin typeface="Calibri"/>
                          <a:ea typeface="Times New Roman"/>
                          <a:cs typeface="Arial"/>
                        </a:rPr>
                        <a:t>Año 2017 (toneladas)</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s-ES" sz="1100" b="1">
                          <a:solidFill>
                            <a:srgbClr val="000000"/>
                          </a:solidFill>
                          <a:effectLst/>
                          <a:latin typeface="Calibri"/>
                          <a:ea typeface="Times New Roman"/>
                          <a:cs typeface="Arial"/>
                        </a:rPr>
                        <a:t>Año 2018 (toneladas)</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s-ES" sz="1100" b="1">
                          <a:solidFill>
                            <a:srgbClr val="000000"/>
                          </a:solidFill>
                          <a:effectLst/>
                          <a:latin typeface="Calibri"/>
                          <a:ea typeface="Times New Roman"/>
                          <a:cs typeface="Arial"/>
                        </a:rPr>
                        <a:t>Incremento o Disminución Total (%)</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26365">
                <a:tc>
                  <a:txBody>
                    <a:bodyPr/>
                    <a:lstStyle/>
                    <a:p>
                      <a:pPr>
                        <a:lnSpc>
                          <a:spcPct val="107000"/>
                        </a:lnSpc>
                        <a:spcAft>
                          <a:spcPts val="0"/>
                        </a:spcAft>
                      </a:pPr>
                      <a:r>
                        <a:rPr lang="es-ES" sz="1100">
                          <a:solidFill>
                            <a:srgbClr val="000000"/>
                          </a:solidFill>
                          <a:effectLst/>
                          <a:latin typeface="Calibri"/>
                          <a:ea typeface="Times New Roman"/>
                          <a:cs typeface="Arial"/>
                        </a:rPr>
                        <a:t>Enero</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a:solidFill>
                            <a:srgbClr val="000000"/>
                          </a:solidFill>
                          <a:effectLst/>
                          <a:latin typeface="Calibri"/>
                          <a:ea typeface="Calibri"/>
                          <a:cs typeface="Calibri"/>
                        </a:rPr>
                        <a:t>3.779,18</a:t>
                      </a:r>
                      <a:endParaRPr lang="es-CL"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a:solidFill>
                            <a:srgbClr val="000000"/>
                          </a:solidFill>
                          <a:effectLst/>
                          <a:latin typeface="Calibri"/>
                          <a:ea typeface="Times New Roman"/>
                          <a:cs typeface="Arial"/>
                        </a:rPr>
                        <a:t>3.759,67</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8">
                  <a:txBody>
                    <a:bodyPr/>
                    <a:lstStyle/>
                    <a:p>
                      <a:pPr algn="ctr">
                        <a:lnSpc>
                          <a:spcPct val="107000"/>
                        </a:lnSpc>
                        <a:spcAft>
                          <a:spcPts val="0"/>
                        </a:spcAft>
                      </a:pPr>
                      <a:r>
                        <a:rPr lang="es-ES" sz="1100">
                          <a:solidFill>
                            <a:srgbClr val="000000"/>
                          </a:solidFill>
                          <a:effectLst/>
                          <a:latin typeface="Calibri"/>
                          <a:ea typeface="Times New Roman"/>
                          <a:cs typeface="Arial"/>
                        </a:rPr>
                        <a:t>disminución del 9,31%            hasta la fecha</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365">
                <a:tc>
                  <a:txBody>
                    <a:bodyPr/>
                    <a:lstStyle/>
                    <a:p>
                      <a:pPr>
                        <a:lnSpc>
                          <a:spcPct val="107000"/>
                        </a:lnSpc>
                        <a:spcAft>
                          <a:spcPts val="0"/>
                        </a:spcAft>
                      </a:pPr>
                      <a:r>
                        <a:rPr lang="es-ES" sz="1100">
                          <a:solidFill>
                            <a:srgbClr val="000000"/>
                          </a:solidFill>
                          <a:effectLst/>
                          <a:latin typeface="Calibri"/>
                          <a:ea typeface="Times New Roman"/>
                          <a:cs typeface="Arial"/>
                        </a:rPr>
                        <a:t>Febrero</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a:solidFill>
                            <a:srgbClr val="000000"/>
                          </a:solidFill>
                          <a:effectLst/>
                          <a:latin typeface="Calibri"/>
                          <a:ea typeface="Calibri"/>
                          <a:cs typeface="Calibri"/>
                        </a:rPr>
                        <a:t>3.013,01</a:t>
                      </a:r>
                      <a:endParaRPr lang="es-CL"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a:solidFill>
                            <a:srgbClr val="000000"/>
                          </a:solidFill>
                          <a:effectLst/>
                          <a:latin typeface="Calibri"/>
                          <a:ea typeface="Times New Roman"/>
                          <a:cs typeface="Arial"/>
                        </a:rPr>
                        <a:t>3.049,23</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L"/>
                    </a:p>
                  </a:txBody>
                  <a:tcPr/>
                </a:tc>
              </a:tr>
              <a:tr h="126365">
                <a:tc>
                  <a:txBody>
                    <a:bodyPr/>
                    <a:lstStyle/>
                    <a:p>
                      <a:pPr>
                        <a:lnSpc>
                          <a:spcPct val="107000"/>
                        </a:lnSpc>
                        <a:spcAft>
                          <a:spcPts val="0"/>
                        </a:spcAft>
                      </a:pPr>
                      <a:r>
                        <a:rPr lang="es-ES" sz="1100">
                          <a:solidFill>
                            <a:srgbClr val="000000"/>
                          </a:solidFill>
                          <a:effectLst/>
                          <a:latin typeface="Calibri"/>
                          <a:ea typeface="Times New Roman"/>
                          <a:cs typeface="Arial"/>
                        </a:rPr>
                        <a:t>Marzo</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a:solidFill>
                            <a:srgbClr val="000000"/>
                          </a:solidFill>
                          <a:effectLst/>
                          <a:latin typeface="Calibri"/>
                          <a:ea typeface="Calibri"/>
                          <a:cs typeface="Calibri"/>
                        </a:rPr>
                        <a:t>3.800,63</a:t>
                      </a:r>
                      <a:endParaRPr lang="es-CL"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a:solidFill>
                            <a:srgbClr val="000000"/>
                          </a:solidFill>
                          <a:effectLst/>
                          <a:latin typeface="Calibri"/>
                          <a:ea typeface="Times New Roman"/>
                          <a:cs typeface="Arial"/>
                        </a:rPr>
                        <a:t>3.783,11</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L"/>
                    </a:p>
                  </a:txBody>
                  <a:tcPr/>
                </a:tc>
              </a:tr>
              <a:tr h="126365">
                <a:tc>
                  <a:txBody>
                    <a:bodyPr/>
                    <a:lstStyle/>
                    <a:p>
                      <a:pPr>
                        <a:lnSpc>
                          <a:spcPct val="107000"/>
                        </a:lnSpc>
                        <a:spcAft>
                          <a:spcPts val="0"/>
                        </a:spcAft>
                      </a:pPr>
                      <a:r>
                        <a:rPr lang="es-ES" sz="1100">
                          <a:solidFill>
                            <a:srgbClr val="000000"/>
                          </a:solidFill>
                          <a:effectLst/>
                          <a:latin typeface="Calibri"/>
                          <a:ea typeface="Times New Roman"/>
                          <a:cs typeface="Arial"/>
                        </a:rPr>
                        <a:t>Abril</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a:solidFill>
                            <a:srgbClr val="000000"/>
                          </a:solidFill>
                          <a:effectLst/>
                          <a:latin typeface="Calibri"/>
                          <a:ea typeface="Calibri"/>
                          <a:cs typeface="Calibri"/>
                        </a:rPr>
                        <a:t>3.427,52</a:t>
                      </a:r>
                      <a:endParaRPr lang="es-CL"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a:solidFill>
                            <a:srgbClr val="000000"/>
                          </a:solidFill>
                          <a:effectLst/>
                          <a:latin typeface="Calibri"/>
                          <a:ea typeface="Times New Roman"/>
                          <a:cs typeface="Arial"/>
                        </a:rPr>
                        <a:t>3.386,95</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L"/>
                    </a:p>
                  </a:txBody>
                  <a:tcPr/>
                </a:tc>
              </a:tr>
              <a:tr h="126365">
                <a:tc>
                  <a:txBody>
                    <a:bodyPr/>
                    <a:lstStyle/>
                    <a:p>
                      <a:pPr>
                        <a:lnSpc>
                          <a:spcPct val="107000"/>
                        </a:lnSpc>
                        <a:spcAft>
                          <a:spcPts val="0"/>
                        </a:spcAft>
                      </a:pPr>
                      <a:r>
                        <a:rPr lang="es-ES" sz="1100">
                          <a:solidFill>
                            <a:srgbClr val="000000"/>
                          </a:solidFill>
                          <a:effectLst/>
                          <a:latin typeface="Calibri"/>
                          <a:ea typeface="Times New Roman"/>
                          <a:cs typeface="Arial"/>
                        </a:rPr>
                        <a:t>Mayo</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a:solidFill>
                            <a:srgbClr val="000000"/>
                          </a:solidFill>
                          <a:effectLst/>
                          <a:latin typeface="Calibri"/>
                          <a:ea typeface="Calibri"/>
                          <a:cs typeface="Calibri"/>
                        </a:rPr>
                        <a:t>3.590,78</a:t>
                      </a:r>
                      <a:endParaRPr lang="es-CL"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a:solidFill>
                            <a:srgbClr val="000000"/>
                          </a:solidFill>
                          <a:effectLst/>
                          <a:latin typeface="Calibri"/>
                          <a:ea typeface="Times New Roman"/>
                          <a:cs typeface="Arial"/>
                        </a:rPr>
                        <a:t>3.590,15</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L"/>
                    </a:p>
                  </a:txBody>
                  <a:tcPr/>
                </a:tc>
              </a:tr>
              <a:tr h="126365">
                <a:tc>
                  <a:txBody>
                    <a:bodyPr/>
                    <a:lstStyle/>
                    <a:p>
                      <a:pPr>
                        <a:lnSpc>
                          <a:spcPct val="107000"/>
                        </a:lnSpc>
                        <a:spcAft>
                          <a:spcPts val="0"/>
                        </a:spcAft>
                      </a:pPr>
                      <a:r>
                        <a:rPr lang="es-ES" sz="1100">
                          <a:solidFill>
                            <a:srgbClr val="000000"/>
                          </a:solidFill>
                          <a:effectLst/>
                          <a:latin typeface="Calibri"/>
                          <a:ea typeface="Times New Roman"/>
                          <a:cs typeface="Arial"/>
                        </a:rPr>
                        <a:t>Junio</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a:solidFill>
                            <a:srgbClr val="000000"/>
                          </a:solidFill>
                          <a:effectLst/>
                          <a:latin typeface="Calibri"/>
                          <a:ea typeface="Calibri"/>
                          <a:cs typeface="Calibri"/>
                        </a:rPr>
                        <a:t>3.376,61</a:t>
                      </a:r>
                      <a:endParaRPr lang="es-CL"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a:solidFill>
                            <a:srgbClr val="000000"/>
                          </a:solidFill>
                          <a:effectLst/>
                          <a:latin typeface="Calibri"/>
                          <a:ea typeface="Times New Roman"/>
                          <a:cs typeface="Arial"/>
                        </a:rPr>
                        <a:t>3.502,31</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L"/>
                    </a:p>
                  </a:txBody>
                  <a:tcPr/>
                </a:tc>
              </a:tr>
              <a:tr h="126365">
                <a:tc>
                  <a:txBody>
                    <a:bodyPr/>
                    <a:lstStyle/>
                    <a:p>
                      <a:pPr>
                        <a:lnSpc>
                          <a:spcPct val="107000"/>
                        </a:lnSpc>
                        <a:spcAft>
                          <a:spcPts val="0"/>
                        </a:spcAft>
                      </a:pPr>
                      <a:r>
                        <a:rPr lang="es-ES" sz="1100">
                          <a:solidFill>
                            <a:srgbClr val="000000"/>
                          </a:solidFill>
                          <a:effectLst/>
                          <a:latin typeface="Calibri"/>
                          <a:ea typeface="Times New Roman"/>
                          <a:cs typeface="Arial"/>
                        </a:rPr>
                        <a:t>Julio</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a:solidFill>
                            <a:srgbClr val="000000"/>
                          </a:solidFill>
                          <a:effectLst/>
                          <a:latin typeface="Calibri"/>
                          <a:ea typeface="Calibri"/>
                          <a:cs typeface="Calibri"/>
                        </a:rPr>
                        <a:t>3.227,55</a:t>
                      </a:r>
                      <a:endParaRPr lang="es-CL"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a:solidFill>
                            <a:srgbClr val="000000"/>
                          </a:solidFill>
                          <a:effectLst/>
                          <a:latin typeface="Calibri"/>
                          <a:ea typeface="Times New Roman"/>
                          <a:cs typeface="Arial"/>
                        </a:rPr>
                        <a:t>2.976,91</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L"/>
                    </a:p>
                  </a:txBody>
                  <a:tcPr/>
                </a:tc>
              </a:tr>
              <a:tr h="133985">
                <a:tc>
                  <a:txBody>
                    <a:bodyPr/>
                    <a:lstStyle/>
                    <a:p>
                      <a:pPr>
                        <a:lnSpc>
                          <a:spcPct val="107000"/>
                        </a:lnSpc>
                        <a:spcAft>
                          <a:spcPts val="0"/>
                        </a:spcAft>
                      </a:pPr>
                      <a:r>
                        <a:rPr lang="es-ES" sz="1100" b="1">
                          <a:solidFill>
                            <a:srgbClr val="000000"/>
                          </a:solidFill>
                          <a:effectLst/>
                          <a:latin typeface="Calibri"/>
                          <a:ea typeface="Times New Roman"/>
                          <a:cs typeface="Arial"/>
                        </a:rPr>
                        <a:t>TOTAL</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100" b="1">
                          <a:solidFill>
                            <a:srgbClr val="000000"/>
                          </a:solidFill>
                          <a:effectLst/>
                          <a:latin typeface="Calibri"/>
                          <a:ea typeface="Times New Roman"/>
                          <a:cs typeface="Arial"/>
                        </a:rPr>
                        <a:t>24.215,28</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b="1" dirty="0">
                          <a:solidFill>
                            <a:srgbClr val="000000"/>
                          </a:solidFill>
                          <a:effectLst/>
                          <a:latin typeface="Calibri"/>
                          <a:ea typeface="Times New Roman"/>
                          <a:cs typeface="Arial"/>
                        </a:rPr>
                        <a:t>24.048,33</a:t>
                      </a:r>
                      <a:endParaRPr lang="es-CL"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L"/>
                    </a:p>
                  </a:txBody>
                  <a:tcPr/>
                </a:tc>
              </a:tr>
            </a:tbl>
          </a:graphicData>
        </a:graphic>
      </p:graphicFrame>
    </p:spTree>
    <p:extLst>
      <p:ext uri="{BB962C8B-B14F-4D97-AF65-F5344CB8AC3E}">
        <p14:creationId xmlns:p14="http://schemas.microsoft.com/office/powerpoint/2010/main" val="38599557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52" y="-55435"/>
            <a:ext cx="9144000" cy="6858000"/>
          </a:xfrm>
          <a:prstGeom prst="rect">
            <a:avLst/>
          </a:prstGeom>
        </p:spPr>
      </p:pic>
      <p:sp>
        <p:nvSpPr>
          <p:cNvPr id="4" name="CuadroTexto 3">
            <a:extLst>
              <a:ext uri="{FF2B5EF4-FFF2-40B4-BE49-F238E27FC236}">
                <a16:creationId xmlns:a16="http://schemas.microsoft.com/office/drawing/2014/main" xmlns="" id="{91CDA593-4249-46ED-B294-5E42A56BC172}"/>
              </a:ext>
            </a:extLst>
          </p:cNvPr>
          <p:cNvSpPr txBox="1"/>
          <p:nvPr/>
        </p:nvSpPr>
        <p:spPr>
          <a:xfrm>
            <a:off x="2699792" y="285574"/>
            <a:ext cx="5040560" cy="400110"/>
          </a:xfrm>
          <a:prstGeom prst="rect">
            <a:avLst/>
          </a:prstGeom>
          <a:noFill/>
        </p:spPr>
        <p:txBody>
          <a:bodyPr wrap="square" rtlCol="0">
            <a:spAutoFit/>
          </a:bodyPr>
          <a:lstStyle/>
          <a:p>
            <a:pPr algn="ctr"/>
            <a:r>
              <a:rPr lang="es-CL" sz="2000" b="1" dirty="0" smtClean="0">
                <a:solidFill>
                  <a:srgbClr val="356A83"/>
                </a:solidFill>
                <a:latin typeface="Century Gothic" panose="020B0502020202020204" pitchFamily="34" charset="0"/>
              </a:rPr>
              <a:t>Estadísticas </a:t>
            </a:r>
            <a:r>
              <a:rPr lang="es-CL" sz="2000" b="1" dirty="0">
                <a:solidFill>
                  <a:srgbClr val="356A83"/>
                </a:solidFill>
                <a:latin typeface="Century Gothic" panose="020B0502020202020204" pitchFamily="34" charset="0"/>
              </a:rPr>
              <a:t>C</a:t>
            </a:r>
            <a:r>
              <a:rPr lang="es-CL" sz="2000" b="1" dirty="0" smtClean="0">
                <a:solidFill>
                  <a:srgbClr val="356A83"/>
                </a:solidFill>
                <a:latin typeface="Century Gothic" panose="020B0502020202020204" pitchFamily="34" charset="0"/>
              </a:rPr>
              <a:t>omunales</a:t>
            </a:r>
            <a:endParaRPr lang="es-CL" sz="1600" b="1" dirty="0" smtClean="0">
              <a:solidFill>
                <a:srgbClr val="356A83"/>
              </a:solidFill>
              <a:latin typeface="Century Gothic" panose="020B0502020202020204" pitchFamily="34" charset="0"/>
            </a:endParaRPr>
          </a:p>
        </p:txBody>
      </p:sp>
      <p:sp>
        <p:nvSpPr>
          <p:cNvPr id="5" name="4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7</a:t>
            </a:fld>
            <a:endParaRPr lang="es-CL">
              <a:solidFill>
                <a:prstClr val="black">
                  <a:tint val="75000"/>
                </a:prstClr>
              </a:solidFill>
            </a:endParaRPr>
          </a:p>
        </p:txBody>
      </p:sp>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240457"/>
            <a:ext cx="976683" cy="982787"/>
          </a:xfrm>
          <a:prstGeom prst="rect">
            <a:avLst/>
          </a:prstGeom>
        </p:spPr>
      </p:pic>
      <p:sp>
        <p:nvSpPr>
          <p:cNvPr id="10" name="9 Rectángulo"/>
          <p:cNvSpPr/>
          <p:nvPr/>
        </p:nvSpPr>
        <p:spPr>
          <a:xfrm>
            <a:off x="179513" y="1340768"/>
            <a:ext cx="8537522" cy="2185214"/>
          </a:xfrm>
          <a:prstGeom prst="rect">
            <a:avLst/>
          </a:prstGeom>
        </p:spPr>
        <p:txBody>
          <a:bodyPr wrap="square">
            <a:spAutoFit/>
          </a:bodyPr>
          <a:lstStyle/>
          <a:p>
            <a:pPr marL="285750" indent="-285750">
              <a:buFont typeface="Wingdings" panose="05000000000000000000" pitchFamily="2" charset="2"/>
              <a:buChar char="Ø"/>
            </a:pPr>
            <a:endParaRPr lang="es-CL" sz="1600" b="1" dirty="0">
              <a:solidFill>
                <a:srgbClr val="356A83"/>
              </a:solidFill>
              <a:latin typeface="Century Gothic" panose="020B0502020202020204" pitchFamily="34" charset="0"/>
            </a:endParaRPr>
          </a:p>
          <a:p>
            <a:pPr marL="285750" indent="-285750">
              <a:buFont typeface="Wingdings" panose="05000000000000000000" pitchFamily="2" charset="2"/>
              <a:buChar char="Ø"/>
            </a:pPr>
            <a:r>
              <a:rPr lang="es-CL" sz="1600" b="1" dirty="0" smtClean="0">
                <a:solidFill>
                  <a:srgbClr val="356A83"/>
                </a:solidFill>
                <a:latin typeface="Century Gothic" panose="020B0502020202020204" pitchFamily="34" charset="0"/>
              </a:rPr>
              <a:t>Estadísticas </a:t>
            </a:r>
            <a:r>
              <a:rPr lang="es-CL" sz="1600" b="1" dirty="0">
                <a:solidFill>
                  <a:srgbClr val="356A83"/>
                </a:solidFill>
                <a:latin typeface="Century Gothic" panose="020B0502020202020204" pitchFamily="34" charset="0"/>
              </a:rPr>
              <a:t>sobre residuos comunales o Toneladas de Residuos Voluminosos recolectadas durante el año 2017.</a:t>
            </a:r>
          </a:p>
          <a:p>
            <a:pPr marL="285750" indent="-285750">
              <a:buFont typeface="Wingdings" panose="05000000000000000000" pitchFamily="2" charset="2"/>
              <a:buChar char="Ø"/>
            </a:pPr>
            <a:endParaRPr lang="es-CL" sz="1600" b="1" dirty="0">
              <a:solidFill>
                <a:srgbClr val="356A83"/>
              </a:solidFill>
              <a:latin typeface="Century Gothic" panose="020B0502020202020204" pitchFamily="34" charset="0"/>
            </a:endParaRPr>
          </a:p>
          <a:p>
            <a:r>
              <a:rPr lang="es-CL" sz="1400" dirty="0">
                <a:solidFill>
                  <a:srgbClr val="356A83"/>
                </a:solidFill>
                <a:latin typeface="Century Gothic" panose="020B0502020202020204" pitchFamily="34" charset="0"/>
              </a:rPr>
              <a:t>El siguiente cuadro se muestra la cantidad de toneladas de residuos voluminosos depositados en el relleno sanitario de la planta correspondiente a la empresa KDM S.A. durante el año 2017.</a:t>
            </a:r>
          </a:p>
          <a:p>
            <a:endParaRPr lang="es-CL" sz="1400" b="1" i="1" dirty="0">
              <a:solidFill>
                <a:srgbClr val="356A83"/>
              </a:solidFill>
              <a:latin typeface="Century Gothic" panose="020B0502020202020204" pitchFamily="34" charset="0"/>
            </a:endParaRPr>
          </a:p>
          <a:p>
            <a:endParaRPr lang="es-CL" sz="1400" b="1" i="1" dirty="0">
              <a:solidFill>
                <a:srgbClr val="356A83"/>
              </a:solidFill>
              <a:latin typeface="Century Gothic" panose="020B0502020202020204" pitchFamily="34" charset="0"/>
            </a:endParaRPr>
          </a:p>
          <a:p>
            <a:pPr marL="285750" indent="-285750">
              <a:buFont typeface="Wingdings" panose="05000000000000000000" pitchFamily="2" charset="2"/>
              <a:buChar char="q"/>
            </a:pPr>
            <a:endParaRPr lang="es-MX" sz="1600" dirty="0">
              <a:solidFill>
                <a:srgbClr val="356A83"/>
              </a:solidFill>
              <a:latin typeface="Century Gothic" panose="020B0502020202020204"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2123449717"/>
              </p:ext>
            </p:extLst>
          </p:nvPr>
        </p:nvGraphicFramePr>
        <p:xfrm>
          <a:off x="3229305" y="3212976"/>
          <a:ext cx="2437938" cy="3049594"/>
        </p:xfrm>
        <a:graphic>
          <a:graphicData uri="http://schemas.openxmlformats.org/drawingml/2006/table">
            <a:tbl>
              <a:tblPr firstRow="1" firstCol="1" bandRow="1"/>
              <a:tblGrid>
                <a:gridCol w="1081544"/>
                <a:gridCol w="1356394"/>
              </a:tblGrid>
              <a:tr h="315183">
                <a:tc gridSpan="2">
                  <a:txBody>
                    <a:bodyPr/>
                    <a:lstStyle/>
                    <a:p>
                      <a:pPr algn="ctr">
                        <a:lnSpc>
                          <a:spcPct val="107000"/>
                        </a:lnSpc>
                        <a:spcAft>
                          <a:spcPts val="0"/>
                        </a:spcAft>
                      </a:pPr>
                      <a:r>
                        <a:rPr lang="es-ES" sz="1100" b="1">
                          <a:solidFill>
                            <a:srgbClr val="000000"/>
                          </a:solidFill>
                          <a:effectLst/>
                          <a:latin typeface="Calibri"/>
                          <a:ea typeface="Times New Roman"/>
                          <a:cs typeface="Arial"/>
                        </a:rPr>
                        <a:t>Residuos Voluminosos</a:t>
                      </a:r>
                      <a:endParaRPr lang="es-CL" sz="1100">
                        <a:effectLst/>
                        <a:latin typeface="Calibri"/>
                        <a:ea typeface="Calibri"/>
                        <a:cs typeface="Times New Roman"/>
                      </a:endParaRPr>
                    </a:p>
                    <a:p>
                      <a:pPr algn="ctr">
                        <a:lnSpc>
                          <a:spcPct val="107000"/>
                        </a:lnSpc>
                        <a:spcAft>
                          <a:spcPts val="0"/>
                        </a:spcAft>
                      </a:pPr>
                      <a:r>
                        <a:rPr lang="es-CL" sz="1100" b="1">
                          <a:effectLst/>
                          <a:latin typeface="Calibri"/>
                          <a:ea typeface="Calibri"/>
                          <a:cs typeface="Arial"/>
                        </a:rPr>
                        <a:t> </a:t>
                      </a:r>
                      <a:endParaRPr lang="es-CL"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s-CL"/>
                    </a:p>
                  </a:txBody>
                  <a:tcPr/>
                </a:tc>
              </a:tr>
              <a:tr h="315183">
                <a:tc>
                  <a:txBody>
                    <a:bodyPr/>
                    <a:lstStyle/>
                    <a:p>
                      <a:pPr algn="ctr">
                        <a:lnSpc>
                          <a:spcPct val="107000"/>
                        </a:lnSpc>
                        <a:spcAft>
                          <a:spcPts val="0"/>
                        </a:spcAft>
                      </a:pPr>
                      <a:r>
                        <a:rPr lang="es-CL" sz="1100" b="1">
                          <a:effectLst/>
                          <a:latin typeface="Calibri"/>
                          <a:ea typeface="Calibri"/>
                          <a:cs typeface="Arial"/>
                        </a:rPr>
                        <a:t>Meses</a:t>
                      </a:r>
                      <a:endParaRPr lang="es-CL"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s-CL" sz="1100" b="1">
                          <a:effectLst/>
                          <a:latin typeface="Calibri"/>
                          <a:ea typeface="Calibri"/>
                          <a:cs typeface="Arial"/>
                        </a:rPr>
                        <a:t>Año 2017 </a:t>
                      </a:r>
                      <a:endParaRPr lang="es-CL" sz="1100">
                        <a:effectLst/>
                        <a:latin typeface="Calibri"/>
                        <a:ea typeface="Calibri"/>
                        <a:cs typeface="Times New Roman"/>
                      </a:endParaRPr>
                    </a:p>
                    <a:p>
                      <a:pPr algn="ctr">
                        <a:lnSpc>
                          <a:spcPct val="107000"/>
                        </a:lnSpc>
                        <a:spcAft>
                          <a:spcPts val="0"/>
                        </a:spcAft>
                      </a:pPr>
                      <a:r>
                        <a:rPr lang="es-CL" sz="1100" b="1">
                          <a:effectLst/>
                          <a:latin typeface="Calibri"/>
                          <a:ea typeface="Calibri"/>
                          <a:cs typeface="Arial"/>
                        </a:rPr>
                        <a:t>(Toneladas)</a:t>
                      </a:r>
                      <a:endParaRPr lang="es-CL"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57592">
                <a:tc>
                  <a:txBody>
                    <a:bodyPr/>
                    <a:lstStyle/>
                    <a:p>
                      <a:pPr>
                        <a:lnSpc>
                          <a:spcPct val="107000"/>
                        </a:lnSpc>
                        <a:spcAft>
                          <a:spcPts val="0"/>
                        </a:spcAft>
                      </a:pPr>
                      <a:r>
                        <a:rPr lang="es-ES" sz="1100">
                          <a:solidFill>
                            <a:srgbClr val="000000"/>
                          </a:solidFill>
                          <a:effectLst/>
                          <a:latin typeface="Calibri"/>
                          <a:ea typeface="Times New Roman"/>
                          <a:cs typeface="Arial"/>
                        </a:rPr>
                        <a:t>Enero</a:t>
                      </a:r>
                      <a:endParaRPr lang="es-CL"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a:solidFill>
                            <a:srgbClr val="000000"/>
                          </a:solidFill>
                          <a:effectLst/>
                          <a:latin typeface="Calibri"/>
                          <a:ea typeface="Calibri"/>
                          <a:cs typeface="Calibri"/>
                        </a:rPr>
                        <a:t>382,31</a:t>
                      </a:r>
                      <a:endParaRPr lang="es-CL"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592">
                <a:tc>
                  <a:txBody>
                    <a:bodyPr/>
                    <a:lstStyle/>
                    <a:p>
                      <a:pPr>
                        <a:lnSpc>
                          <a:spcPct val="107000"/>
                        </a:lnSpc>
                        <a:spcAft>
                          <a:spcPts val="0"/>
                        </a:spcAft>
                      </a:pPr>
                      <a:r>
                        <a:rPr lang="es-ES" sz="1100">
                          <a:solidFill>
                            <a:srgbClr val="000000"/>
                          </a:solidFill>
                          <a:effectLst/>
                          <a:latin typeface="Calibri"/>
                          <a:ea typeface="Times New Roman"/>
                          <a:cs typeface="Arial"/>
                        </a:rPr>
                        <a:t>Febrero</a:t>
                      </a:r>
                      <a:endParaRPr lang="es-CL"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a:solidFill>
                            <a:srgbClr val="000000"/>
                          </a:solidFill>
                          <a:effectLst/>
                          <a:latin typeface="Calibri"/>
                          <a:ea typeface="Calibri"/>
                          <a:cs typeface="Calibri"/>
                        </a:rPr>
                        <a:t>401,66</a:t>
                      </a:r>
                      <a:endParaRPr lang="es-CL"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592">
                <a:tc>
                  <a:txBody>
                    <a:bodyPr/>
                    <a:lstStyle/>
                    <a:p>
                      <a:pPr>
                        <a:lnSpc>
                          <a:spcPct val="107000"/>
                        </a:lnSpc>
                        <a:spcAft>
                          <a:spcPts val="0"/>
                        </a:spcAft>
                      </a:pPr>
                      <a:r>
                        <a:rPr lang="es-ES" sz="1100">
                          <a:solidFill>
                            <a:srgbClr val="000000"/>
                          </a:solidFill>
                          <a:effectLst/>
                          <a:latin typeface="Calibri"/>
                          <a:ea typeface="Times New Roman"/>
                          <a:cs typeface="Arial"/>
                        </a:rPr>
                        <a:t>Marzo</a:t>
                      </a:r>
                      <a:endParaRPr lang="es-CL"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a:solidFill>
                            <a:srgbClr val="000000"/>
                          </a:solidFill>
                          <a:effectLst/>
                          <a:latin typeface="Calibri"/>
                          <a:ea typeface="Calibri"/>
                          <a:cs typeface="Calibri"/>
                        </a:rPr>
                        <a:t>543,59</a:t>
                      </a:r>
                      <a:endParaRPr lang="es-CL"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592">
                <a:tc>
                  <a:txBody>
                    <a:bodyPr/>
                    <a:lstStyle/>
                    <a:p>
                      <a:pPr>
                        <a:lnSpc>
                          <a:spcPct val="107000"/>
                        </a:lnSpc>
                        <a:spcAft>
                          <a:spcPts val="0"/>
                        </a:spcAft>
                      </a:pPr>
                      <a:r>
                        <a:rPr lang="es-ES" sz="1100">
                          <a:solidFill>
                            <a:srgbClr val="000000"/>
                          </a:solidFill>
                          <a:effectLst/>
                          <a:latin typeface="Calibri"/>
                          <a:ea typeface="Times New Roman"/>
                          <a:cs typeface="Arial"/>
                        </a:rPr>
                        <a:t>Abril</a:t>
                      </a:r>
                      <a:endParaRPr lang="es-CL"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a:solidFill>
                            <a:srgbClr val="000000"/>
                          </a:solidFill>
                          <a:effectLst/>
                          <a:latin typeface="Calibri"/>
                          <a:ea typeface="Calibri"/>
                          <a:cs typeface="Calibri"/>
                        </a:rPr>
                        <a:t>423,72</a:t>
                      </a:r>
                      <a:endParaRPr lang="es-CL"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592">
                <a:tc>
                  <a:txBody>
                    <a:bodyPr/>
                    <a:lstStyle/>
                    <a:p>
                      <a:pPr>
                        <a:lnSpc>
                          <a:spcPct val="107000"/>
                        </a:lnSpc>
                        <a:spcAft>
                          <a:spcPts val="0"/>
                        </a:spcAft>
                      </a:pPr>
                      <a:r>
                        <a:rPr lang="es-ES" sz="1100">
                          <a:solidFill>
                            <a:srgbClr val="000000"/>
                          </a:solidFill>
                          <a:effectLst/>
                          <a:latin typeface="Calibri"/>
                          <a:ea typeface="Times New Roman"/>
                          <a:cs typeface="Arial"/>
                        </a:rPr>
                        <a:t>Mayo</a:t>
                      </a:r>
                      <a:endParaRPr lang="es-CL"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a:solidFill>
                            <a:srgbClr val="000000"/>
                          </a:solidFill>
                          <a:effectLst/>
                          <a:latin typeface="Calibri"/>
                          <a:ea typeface="Calibri"/>
                          <a:cs typeface="Calibri"/>
                        </a:rPr>
                        <a:t>522,04</a:t>
                      </a:r>
                      <a:endParaRPr lang="es-CL"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592">
                <a:tc>
                  <a:txBody>
                    <a:bodyPr/>
                    <a:lstStyle/>
                    <a:p>
                      <a:pPr>
                        <a:lnSpc>
                          <a:spcPct val="107000"/>
                        </a:lnSpc>
                        <a:spcAft>
                          <a:spcPts val="0"/>
                        </a:spcAft>
                      </a:pPr>
                      <a:r>
                        <a:rPr lang="es-ES" sz="1100">
                          <a:solidFill>
                            <a:srgbClr val="000000"/>
                          </a:solidFill>
                          <a:effectLst/>
                          <a:latin typeface="Calibri"/>
                          <a:ea typeface="Times New Roman"/>
                          <a:cs typeface="Arial"/>
                        </a:rPr>
                        <a:t>Junio</a:t>
                      </a:r>
                      <a:endParaRPr lang="es-CL"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a:solidFill>
                            <a:srgbClr val="000000"/>
                          </a:solidFill>
                          <a:effectLst/>
                          <a:latin typeface="Calibri"/>
                          <a:ea typeface="Calibri"/>
                          <a:cs typeface="Calibri"/>
                        </a:rPr>
                        <a:t>417,23</a:t>
                      </a:r>
                      <a:endParaRPr lang="es-CL"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592">
                <a:tc>
                  <a:txBody>
                    <a:bodyPr/>
                    <a:lstStyle/>
                    <a:p>
                      <a:pPr>
                        <a:lnSpc>
                          <a:spcPct val="107000"/>
                        </a:lnSpc>
                        <a:spcAft>
                          <a:spcPts val="0"/>
                        </a:spcAft>
                      </a:pPr>
                      <a:r>
                        <a:rPr lang="es-ES" sz="1100">
                          <a:solidFill>
                            <a:srgbClr val="000000"/>
                          </a:solidFill>
                          <a:effectLst/>
                          <a:latin typeface="Calibri"/>
                          <a:ea typeface="Times New Roman"/>
                          <a:cs typeface="Arial"/>
                        </a:rPr>
                        <a:t>Julio</a:t>
                      </a:r>
                      <a:endParaRPr lang="es-CL"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a:solidFill>
                            <a:srgbClr val="000000"/>
                          </a:solidFill>
                          <a:effectLst/>
                          <a:latin typeface="Calibri"/>
                          <a:ea typeface="Calibri"/>
                          <a:cs typeface="Calibri"/>
                        </a:rPr>
                        <a:t>403,35</a:t>
                      </a:r>
                      <a:endParaRPr lang="es-CL"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592">
                <a:tc>
                  <a:txBody>
                    <a:bodyPr/>
                    <a:lstStyle/>
                    <a:p>
                      <a:pPr>
                        <a:lnSpc>
                          <a:spcPct val="107000"/>
                        </a:lnSpc>
                        <a:spcAft>
                          <a:spcPts val="0"/>
                        </a:spcAft>
                      </a:pPr>
                      <a:r>
                        <a:rPr lang="es-ES" sz="1100">
                          <a:solidFill>
                            <a:srgbClr val="000000"/>
                          </a:solidFill>
                          <a:effectLst/>
                          <a:latin typeface="Calibri"/>
                          <a:ea typeface="Times New Roman"/>
                          <a:cs typeface="Arial"/>
                        </a:rPr>
                        <a:t>Agosto</a:t>
                      </a:r>
                      <a:endParaRPr lang="es-CL"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a:solidFill>
                            <a:srgbClr val="000000"/>
                          </a:solidFill>
                          <a:effectLst/>
                          <a:latin typeface="Calibri"/>
                          <a:ea typeface="Calibri"/>
                          <a:cs typeface="Calibri"/>
                        </a:rPr>
                        <a:t>195,58</a:t>
                      </a:r>
                      <a:endParaRPr lang="es-CL"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592">
                <a:tc>
                  <a:txBody>
                    <a:bodyPr/>
                    <a:lstStyle/>
                    <a:p>
                      <a:pPr>
                        <a:lnSpc>
                          <a:spcPct val="107000"/>
                        </a:lnSpc>
                        <a:spcAft>
                          <a:spcPts val="0"/>
                        </a:spcAft>
                      </a:pPr>
                      <a:r>
                        <a:rPr lang="es-ES" sz="1100">
                          <a:solidFill>
                            <a:srgbClr val="000000"/>
                          </a:solidFill>
                          <a:effectLst/>
                          <a:latin typeface="Calibri"/>
                          <a:ea typeface="Times New Roman"/>
                          <a:cs typeface="Arial"/>
                        </a:rPr>
                        <a:t>Septiembre</a:t>
                      </a:r>
                      <a:endParaRPr lang="es-CL"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a:solidFill>
                            <a:srgbClr val="000000"/>
                          </a:solidFill>
                          <a:effectLst/>
                          <a:latin typeface="Calibri"/>
                          <a:ea typeface="Calibri"/>
                          <a:cs typeface="Calibri"/>
                        </a:rPr>
                        <a:t>475,18</a:t>
                      </a:r>
                      <a:endParaRPr lang="es-CL"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592">
                <a:tc>
                  <a:txBody>
                    <a:bodyPr/>
                    <a:lstStyle/>
                    <a:p>
                      <a:pPr>
                        <a:lnSpc>
                          <a:spcPct val="107000"/>
                        </a:lnSpc>
                        <a:spcAft>
                          <a:spcPts val="0"/>
                        </a:spcAft>
                      </a:pPr>
                      <a:r>
                        <a:rPr lang="es-ES" sz="1100">
                          <a:solidFill>
                            <a:srgbClr val="000000"/>
                          </a:solidFill>
                          <a:effectLst/>
                          <a:latin typeface="Calibri"/>
                          <a:ea typeface="Times New Roman"/>
                          <a:cs typeface="Arial"/>
                        </a:rPr>
                        <a:t>Octubre</a:t>
                      </a:r>
                      <a:endParaRPr lang="es-CL"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a:solidFill>
                            <a:srgbClr val="000000"/>
                          </a:solidFill>
                          <a:effectLst/>
                          <a:latin typeface="Calibri"/>
                          <a:ea typeface="Calibri"/>
                          <a:cs typeface="Calibri"/>
                        </a:rPr>
                        <a:t>560,07</a:t>
                      </a:r>
                      <a:endParaRPr lang="es-CL"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592">
                <a:tc>
                  <a:txBody>
                    <a:bodyPr/>
                    <a:lstStyle/>
                    <a:p>
                      <a:pPr>
                        <a:lnSpc>
                          <a:spcPct val="107000"/>
                        </a:lnSpc>
                        <a:spcAft>
                          <a:spcPts val="0"/>
                        </a:spcAft>
                      </a:pPr>
                      <a:r>
                        <a:rPr lang="es-ES" sz="1100">
                          <a:solidFill>
                            <a:srgbClr val="000000"/>
                          </a:solidFill>
                          <a:effectLst/>
                          <a:latin typeface="Calibri"/>
                          <a:ea typeface="Times New Roman"/>
                          <a:cs typeface="Arial"/>
                        </a:rPr>
                        <a:t>Noviembre</a:t>
                      </a:r>
                      <a:endParaRPr lang="es-CL"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a:solidFill>
                            <a:srgbClr val="000000"/>
                          </a:solidFill>
                          <a:effectLst/>
                          <a:latin typeface="Calibri"/>
                          <a:ea typeface="Calibri"/>
                          <a:cs typeface="Calibri"/>
                        </a:rPr>
                        <a:t>419,70</a:t>
                      </a:r>
                      <a:endParaRPr lang="es-CL"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592">
                <a:tc>
                  <a:txBody>
                    <a:bodyPr/>
                    <a:lstStyle/>
                    <a:p>
                      <a:pPr>
                        <a:lnSpc>
                          <a:spcPct val="107000"/>
                        </a:lnSpc>
                        <a:spcAft>
                          <a:spcPts val="0"/>
                        </a:spcAft>
                      </a:pPr>
                      <a:r>
                        <a:rPr lang="es-ES" sz="1100">
                          <a:solidFill>
                            <a:srgbClr val="000000"/>
                          </a:solidFill>
                          <a:effectLst/>
                          <a:latin typeface="Calibri"/>
                          <a:ea typeface="Times New Roman"/>
                          <a:cs typeface="Arial"/>
                        </a:rPr>
                        <a:t>Diciembre</a:t>
                      </a:r>
                      <a:endParaRPr lang="es-CL"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a:solidFill>
                            <a:srgbClr val="000000"/>
                          </a:solidFill>
                          <a:effectLst/>
                          <a:latin typeface="Calibri"/>
                          <a:ea typeface="Calibri"/>
                          <a:cs typeface="Calibri"/>
                        </a:rPr>
                        <a:t>331,82</a:t>
                      </a:r>
                      <a:endParaRPr lang="es-CL"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592">
                <a:tc>
                  <a:txBody>
                    <a:bodyPr/>
                    <a:lstStyle/>
                    <a:p>
                      <a:pPr algn="just">
                        <a:lnSpc>
                          <a:spcPct val="107000"/>
                        </a:lnSpc>
                        <a:spcAft>
                          <a:spcPts val="0"/>
                        </a:spcAft>
                      </a:pPr>
                      <a:r>
                        <a:rPr lang="es-CL" sz="1100" b="1">
                          <a:effectLst/>
                          <a:latin typeface="Calibri"/>
                          <a:ea typeface="Calibri"/>
                          <a:cs typeface="Arial"/>
                        </a:rPr>
                        <a:t>TOTAL</a:t>
                      </a:r>
                      <a:endParaRPr lang="es-C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b="1" dirty="0">
                          <a:effectLst/>
                          <a:latin typeface="Calibri"/>
                          <a:ea typeface="Calibri"/>
                          <a:cs typeface="Arial"/>
                        </a:rPr>
                        <a:t>5.076,25</a:t>
                      </a: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01349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52" y="-55435"/>
            <a:ext cx="9144000" cy="6858000"/>
          </a:xfrm>
          <a:prstGeom prst="rect">
            <a:avLst/>
          </a:prstGeom>
        </p:spPr>
      </p:pic>
      <p:sp>
        <p:nvSpPr>
          <p:cNvPr id="4" name="CuadroTexto 3">
            <a:extLst>
              <a:ext uri="{FF2B5EF4-FFF2-40B4-BE49-F238E27FC236}">
                <a16:creationId xmlns:a16="http://schemas.microsoft.com/office/drawing/2014/main" xmlns="" id="{91CDA593-4249-46ED-B294-5E42A56BC172}"/>
              </a:ext>
            </a:extLst>
          </p:cNvPr>
          <p:cNvSpPr txBox="1"/>
          <p:nvPr/>
        </p:nvSpPr>
        <p:spPr>
          <a:xfrm>
            <a:off x="2699792" y="285574"/>
            <a:ext cx="5040560" cy="400110"/>
          </a:xfrm>
          <a:prstGeom prst="rect">
            <a:avLst/>
          </a:prstGeom>
          <a:noFill/>
        </p:spPr>
        <p:txBody>
          <a:bodyPr wrap="square" rtlCol="0">
            <a:spAutoFit/>
          </a:bodyPr>
          <a:lstStyle/>
          <a:p>
            <a:pPr algn="ctr"/>
            <a:r>
              <a:rPr lang="es-CL" sz="2000" b="1" dirty="0" smtClean="0">
                <a:solidFill>
                  <a:srgbClr val="356A83"/>
                </a:solidFill>
                <a:latin typeface="Century Gothic" panose="020B0502020202020204" pitchFamily="34" charset="0"/>
              </a:rPr>
              <a:t>Estadísticas </a:t>
            </a:r>
            <a:r>
              <a:rPr lang="es-CL" sz="2000" b="1" dirty="0">
                <a:solidFill>
                  <a:srgbClr val="356A83"/>
                </a:solidFill>
                <a:latin typeface="Century Gothic" panose="020B0502020202020204" pitchFamily="34" charset="0"/>
              </a:rPr>
              <a:t>C</a:t>
            </a:r>
            <a:r>
              <a:rPr lang="es-CL" sz="2000" b="1" dirty="0" smtClean="0">
                <a:solidFill>
                  <a:srgbClr val="356A83"/>
                </a:solidFill>
                <a:latin typeface="Century Gothic" panose="020B0502020202020204" pitchFamily="34" charset="0"/>
              </a:rPr>
              <a:t>omunales</a:t>
            </a:r>
            <a:endParaRPr lang="es-CL" sz="1600" b="1" dirty="0" smtClean="0">
              <a:solidFill>
                <a:srgbClr val="356A83"/>
              </a:solidFill>
              <a:latin typeface="Century Gothic" panose="020B0502020202020204" pitchFamily="34" charset="0"/>
            </a:endParaRPr>
          </a:p>
        </p:txBody>
      </p:sp>
      <p:sp>
        <p:nvSpPr>
          <p:cNvPr id="5" name="4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8</a:t>
            </a:fld>
            <a:endParaRPr lang="es-CL">
              <a:solidFill>
                <a:prstClr val="black">
                  <a:tint val="75000"/>
                </a:prstClr>
              </a:solidFill>
            </a:endParaRPr>
          </a:p>
        </p:txBody>
      </p:sp>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240457"/>
            <a:ext cx="976683" cy="982787"/>
          </a:xfrm>
          <a:prstGeom prst="rect">
            <a:avLst/>
          </a:prstGeom>
        </p:spPr>
      </p:pic>
      <p:sp>
        <p:nvSpPr>
          <p:cNvPr id="10" name="9 Rectángulo"/>
          <p:cNvSpPr/>
          <p:nvPr/>
        </p:nvSpPr>
        <p:spPr>
          <a:xfrm>
            <a:off x="179513" y="1340768"/>
            <a:ext cx="8537522" cy="2616101"/>
          </a:xfrm>
          <a:prstGeom prst="rect">
            <a:avLst/>
          </a:prstGeom>
        </p:spPr>
        <p:txBody>
          <a:bodyPr wrap="square">
            <a:spAutoFit/>
          </a:bodyPr>
          <a:lstStyle/>
          <a:p>
            <a:pPr marL="285750" indent="-285750">
              <a:buFont typeface="Wingdings" panose="05000000000000000000" pitchFamily="2" charset="2"/>
              <a:buChar char="Ø"/>
            </a:pPr>
            <a:endParaRPr lang="es-CL" sz="1600" b="1" dirty="0">
              <a:solidFill>
                <a:srgbClr val="356A83"/>
              </a:solidFill>
              <a:latin typeface="Century Gothic" panose="020B0502020202020204" pitchFamily="34" charset="0"/>
            </a:endParaRPr>
          </a:p>
          <a:p>
            <a:pPr marL="285750" indent="-285750">
              <a:buFont typeface="Wingdings" panose="05000000000000000000" pitchFamily="2" charset="2"/>
              <a:buChar char="Ø"/>
            </a:pPr>
            <a:r>
              <a:rPr lang="es-CL" sz="1600" b="1" dirty="0" smtClean="0">
                <a:solidFill>
                  <a:srgbClr val="356A83"/>
                </a:solidFill>
                <a:latin typeface="Century Gothic" panose="020B0502020202020204" pitchFamily="34" charset="0"/>
              </a:rPr>
              <a:t>Estadísticas </a:t>
            </a:r>
            <a:r>
              <a:rPr lang="es-CL" sz="1600" b="1" dirty="0">
                <a:solidFill>
                  <a:srgbClr val="356A83"/>
                </a:solidFill>
                <a:latin typeface="Century Gothic" panose="020B0502020202020204" pitchFamily="34" charset="0"/>
              </a:rPr>
              <a:t>sobre residuos comunales o Toneladas de Residuos Voluminosos comparación año 2017 – 2018 hasta la fecha.</a:t>
            </a:r>
          </a:p>
          <a:p>
            <a:pPr marL="285750" indent="-285750">
              <a:buFont typeface="Wingdings" panose="05000000000000000000" pitchFamily="2" charset="2"/>
              <a:buChar char="Ø"/>
            </a:pPr>
            <a:endParaRPr lang="es-CL" sz="1600" b="1" dirty="0">
              <a:solidFill>
                <a:srgbClr val="356A83"/>
              </a:solidFill>
              <a:latin typeface="Century Gothic" panose="020B0502020202020204" pitchFamily="34" charset="0"/>
            </a:endParaRPr>
          </a:p>
          <a:p>
            <a:r>
              <a:rPr lang="es-CL" sz="1400" dirty="0">
                <a:solidFill>
                  <a:srgbClr val="356A83"/>
                </a:solidFill>
                <a:latin typeface="Century Gothic" panose="020B0502020202020204" pitchFamily="34" charset="0"/>
              </a:rPr>
              <a:t>El siguiente cuadro muestra la cantidad de toneladas de residuos voluminosos depositados en el relleno sanitario de la planta correspondiente a la empresa KDM S.A. durante enero a Julio del año 2018, destacándose que se produjo un incremento del 1,20% en la generación de residuos al compararlo con enero a Julio del año 2017.</a:t>
            </a:r>
          </a:p>
          <a:p>
            <a:endParaRPr lang="es-CL" sz="1400" b="1" i="1" dirty="0">
              <a:solidFill>
                <a:srgbClr val="356A83"/>
              </a:solidFill>
              <a:latin typeface="Century Gothic" panose="020B0502020202020204" pitchFamily="34" charset="0"/>
            </a:endParaRPr>
          </a:p>
          <a:p>
            <a:endParaRPr lang="es-CL" sz="1400" b="1" i="1" dirty="0">
              <a:solidFill>
                <a:srgbClr val="356A83"/>
              </a:solidFill>
              <a:latin typeface="Century Gothic" panose="020B0502020202020204" pitchFamily="34" charset="0"/>
            </a:endParaRPr>
          </a:p>
          <a:p>
            <a:pPr marL="285750" indent="-285750">
              <a:buFont typeface="Wingdings" panose="05000000000000000000" pitchFamily="2" charset="2"/>
              <a:buChar char="q"/>
            </a:pPr>
            <a:endParaRPr lang="es-MX" sz="1600" dirty="0">
              <a:solidFill>
                <a:srgbClr val="356A83"/>
              </a:solidFill>
              <a:latin typeface="Century Gothic" panose="020B0502020202020204"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3323485512"/>
              </p:ext>
            </p:extLst>
          </p:nvPr>
        </p:nvGraphicFramePr>
        <p:xfrm>
          <a:off x="1151237" y="3717032"/>
          <a:ext cx="7077456" cy="2152654"/>
        </p:xfrm>
        <a:graphic>
          <a:graphicData uri="http://schemas.openxmlformats.org/drawingml/2006/table">
            <a:tbl>
              <a:tblPr firstRow="1" firstCol="1" bandRow="1"/>
              <a:tblGrid>
                <a:gridCol w="1132393"/>
                <a:gridCol w="1426815"/>
                <a:gridCol w="1664618"/>
                <a:gridCol w="2853630"/>
              </a:tblGrid>
              <a:tr h="297815">
                <a:tc gridSpan="4">
                  <a:txBody>
                    <a:bodyPr/>
                    <a:lstStyle/>
                    <a:p>
                      <a:pPr algn="ctr">
                        <a:lnSpc>
                          <a:spcPct val="107000"/>
                        </a:lnSpc>
                        <a:spcAft>
                          <a:spcPts val="0"/>
                        </a:spcAft>
                      </a:pPr>
                      <a:r>
                        <a:rPr lang="es-ES" sz="1100" b="1">
                          <a:solidFill>
                            <a:srgbClr val="000000"/>
                          </a:solidFill>
                          <a:effectLst/>
                          <a:latin typeface="Calibri"/>
                          <a:ea typeface="Times New Roman"/>
                          <a:cs typeface="Arial"/>
                        </a:rPr>
                        <a:t>Análisis Comparativo Cantidad de Residuos Voluminosos</a:t>
                      </a:r>
                      <a:endParaRPr lang="es-CL" sz="1100">
                        <a:effectLst/>
                        <a:latin typeface="Calibri"/>
                        <a:ea typeface="Calibri"/>
                        <a:cs typeface="Times New Roman"/>
                      </a:endParaRPr>
                    </a:p>
                    <a:p>
                      <a:pPr algn="ctr">
                        <a:lnSpc>
                          <a:spcPct val="107000"/>
                        </a:lnSpc>
                        <a:spcAft>
                          <a:spcPts val="0"/>
                        </a:spcAft>
                      </a:pPr>
                      <a:r>
                        <a:rPr lang="es-ES" sz="1100" b="1">
                          <a:solidFill>
                            <a:srgbClr val="000000"/>
                          </a:solidFill>
                          <a:effectLst/>
                          <a:latin typeface="Calibri"/>
                          <a:ea typeface="Times New Roman"/>
                          <a:cs typeface="Arial"/>
                        </a:rPr>
                        <a:t>Período 2017 – 2018</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s-CL"/>
                    </a:p>
                  </a:txBody>
                  <a:tcPr/>
                </a:tc>
                <a:tc hMerge="1">
                  <a:txBody>
                    <a:bodyPr/>
                    <a:lstStyle/>
                    <a:p>
                      <a:endParaRPr lang="es-CL"/>
                    </a:p>
                  </a:txBody>
                  <a:tcPr/>
                </a:tc>
                <a:tc hMerge="1">
                  <a:txBody>
                    <a:bodyPr/>
                    <a:lstStyle/>
                    <a:p>
                      <a:endParaRPr lang="es-CL"/>
                    </a:p>
                  </a:txBody>
                  <a:tcPr/>
                </a:tc>
              </a:tr>
              <a:tr h="289560">
                <a:tc>
                  <a:txBody>
                    <a:bodyPr/>
                    <a:lstStyle/>
                    <a:p>
                      <a:pPr algn="ctr">
                        <a:lnSpc>
                          <a:spcPct val="107000"/>
                        </a:lnSpc>
                        <a:spcAft>
                          <a:spcPts val="0"/>
                        </a:spcAft>
                      </a:pPr>
                      <a:r>
                        <a:rPr lang="es-ES" sz="1100" b="1">
                          <a:solidFill>
                            <a:srgbClr val="000000"/>
                          </a:solidFill>
                          <a:effectLst/>
                          <a:latin typeface="Calibri"/>
                          <a:ea typeface="Times New Roman"/>
                          <a:cs typeface="Arial"/>
                        </a:rPr>
                        <a:t>MESES</a:t>
                      </a:r>
                      <a:endParaRPr lang="es-CL" sz="1100">
                        <a:effectLst/>
                        <a:latin typeface="Calibri"/>
                        <a:ea typeface="Calibri"/>
                        <a:cs typeface="Times New Roman"/>
                      </a:endParaRPr>
                    </a:p>
                    <a:p>
                      <a:pPr algn="ctr">
                        <a:lnSpc>
                          <a:spcPct val="107000"/>
                        </a:lnSpc>
                        <a:spcAft>
                          <a:spcPts val="0"/>
                        </a:spcAft>
                      </a:pPr>
                      <a:r>
                        <a:rPr lang="es-CL" sz="1100" b="1">
                          <a:solidFill>
                            <a:srgbClr val="000000"/>
                          </a:solidFill>
                          <a:effectLst/>
                          <a:latin typeface="Calibri"/>
                          <a:ea typeface="Times New Roman"/>
                          <a:cs typeface="Arial"/>
                        </a:rPr>
                        <a:t> </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s-ES" sz="1100" b="1">
                          <a:solidFill>
                            <a:srgbClr val="000000"/>
                          </a:solidFill>
                          <a:effectLst/>
                          <a:latin typeface="Calibri"/>
                          <a:ea typeface="Times New Roman"/>
                          <a:cs typeface="Arial"/>
                        </a:rPr>
                        <a:t>Año 2017 (toneladas)</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s-ES" sz="1100" b="1">
                          <a:solidFill>
                            <a:srgbClr val="000000"/>
                          </a:solidFill>
                          <a:effectLst/>
                          <a:latin typeface="Calibri"/>
                          <a:ea typeface="Times New Roman"/>
                          <a:cs typeface="Arial"/>
                        </a:rPr>
                        <a:t>Año 2018 (toneladas)</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s-ES" sz="1100" b="1">
                          <a:solidFill>
                            <a:srgbClr val="000000"/>
                          </a:solidFill>
                          <a:effectLst/>
                          <a:latin typeface="Calibri"/>
                          <a:ea typeface="Times New Roman"/>
                          <a:cs typeface="Arial"/>
                        </a:rPr>
                        <a:t>Incremento o Disminución Total (%)</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26365">
                <a:tc>
                  <a:txBody>
                    <a:bodyPr/>
                    <a:lstStyle/>
                    <a:p>
                      <a:pPr>
                        <a:lnSpc>
                          <a:spcPct val="107000"/>
                        </a:lnSpc>
                        <a:spcAft>
                          <a:spcPts val="0"/>
                        </a:spcAft>
                      </a:pPr>
                      <a:r>
                        <a:rPr lang="es-ES" sz="1100">
                          <a:solidFill>
                            <a:srgbClr val="000000"/>
                          </a:solidFill>
                          <a:effectLst/>
                          <a:latin typeface="Calibri"/>
                          <a:ea typeface="Times New Roman"/>
                          <a:cs typeface="Arial"/>
                        </a:rPr>
                        <a:t>Enero</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a:solidFill>
                            <a:srgbClr val="000000"/>
                          </a:solidFill>
                          <a:effectLst/>
                          <a:latin typeface="Calibri"/>
                          <a:ea typeface="Calibri"/>
                          <a:cs typeface="Calibri"/>
                        </a:rPr>
                        <a:t>382,31</a:t>
                      </a:r>
                      <a:endParaRPr lang="es-CL"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a:solidFill>
                            <a:srgbClr val="000000"/>
                          </a:solidFill>
                          <a:effectLst/>
                          <a:latin typeface="Calibri"/>
                          <a:ea typeface="Times New Roman"/>
                          <a:cs typeface="Arial"/>
                        </a:rPr>
                        <a:t>568,78</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8">
                  <a:txBody>
                    <a:bodyPr/>
                    <a:lstStyle/>
                    <a:p>
                      <a:pPr algn="ctr">
                        <a:lnSpc>
                          <a:spcPct val="107000"/>
                        </a:lnSpc>
                        <a:spcAft>
                          <a:spcPts val="0"/>
                        </a:spcAft>
                      </a:pPr>
                      <a:r>
                        <a:rPr lang="es-ES" sz="1100">
                          <a:solidFill>
                            <a:srgbClr val="000000"/>
                          </a:solidFill>
                          <a:effectLst/>
                          <a:latin typeface="Calibri"/>
                          <a:ea typeface="Times New Roman"/>
                          <a:cs typeface="Arial"/>
                        </a:rPr>
                        <a:t>Incremento del 1,20%            hasta la fecha</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365">
                <a:tc>
                  <a:txBody>
                    <a:bodyPr/>
                    <a:lstStyle/>
                    <a:p>
                      <a:pPr>
                        <a:lnSpc>
                          <a:spcPct val="107000"/>
                        </a:lnSpc>
                        <a:spcAft>
                          <a:spcPts val="0"/>
                        </a:spcAft>
                      </a:pPr>
                      <a:r>
                        <a:rPr lang="es-ES" sz="1100">
                          <a:solidFill>
                            <a:srgbClr val="000000"/>
                          </a:solidFill>
                          <a:effectLst/>
                          <a:latin typeface="Calibri"/>
                          <a:ea typeface="Times New Roman"/>
                          <a:cs typeface="Arial"/>
                        </a:rPr>
                        <a:t>Febrero</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a:solidFill>
                            <a:srgbClr val="000000"/>
                          </a:solidFill>
                          <a:effectLst/>
                          <a:latin typeface="Calibri"/>
                          <a:ea typeface="Calibri"/>
                          <a:cs typeface="Calibri"/>
                        </a:rPr>
                        <a:t>401,66</a:t>
                      </a:r>
                      <a:endParaRPr lang="es-CL"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a:solidFill>
                            <a:srgbClr val="000000"/>
                          </a:solidFill>
                          <a:effectLst/>
                          <a:latin typeface="Calibri"/>
                          <a:ea typeface="Times New Roman"/>
                          <a:cs typeface="Arial"/>
                        </a:rPr>
                        <a:t>452,11</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L"/>
                    </a:p>
                  </a:txBody>
                  <a:tcPr/>
                </a:tc>
              </a:tr>
              <a:tr h="126365">
                <a:tc>
                  <a:txBody>
                    <a:bodyPr/>
                    <a:lstStyle/>
                    <a:p>
                      <a:pPr>
                        <a:lnSpc>
                          <a:spcPct val="107000"/>
                        </a:lnSpc>
                        <a:spcAft>
                          <a:spcPts val="0"/>
                        </a:spcAft>
                      </a:pPr>
                      <a:r>
                        <a:rPr lang="es-ES" sz="1100">
                          <a:solidFill>
                            <a:srgbClr val="000000"/>
                          </a:solidFill>
                          <a:effectLst/>
                          <a:latin typeface="Calibri"/>
                          <a:ea typeface="Times New Roman"/>
                          <a:cs typeface="Arial"/>
                        </a:rPr>
                        <a:t>Marzo</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a:solidFill>
                            <a:srgbClr val="000000"/>
                          </a:solidFill>
                          <a:effectLst/>
                          <a:latin typeface="Calibri"/>
                          <a:ea typeface="Calibri"/>
                          <a:cs typeface="Calibri"/>
                        </a:rPr>
                        <a:t>543,59</a:t>
                      </a:r>
                      <a:endParaRPr lang="es-CL"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a:solidFill>
                            <a:srgbClr val="000000"/>
                          </a:solidFill>
                          <a:effectLst/>
                          <a:latin typeface="Calibri"/>
                          <a:ea typeface="Times New Roman"/>
                          <a:cs typeface="Arial"/>
                        </a:rPr>
                        <a:t>520,47</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L"/>
                    </a:p>
                  </a:txBody>
                  <a:tcPr/>
                </a:tc>
              </a:tr>
              <a:tr h="126365">
                <a:tc>
                  <a:txBody>
                    <a:bodyPr/>
                    <a:lstStyle/>
                    <a:p>
                      <a:pPr>
                        <a:lnSpc>
                          <a:spcPct val="107000"/>
                        </a:lnSpc>
                        <a:spcAft>
                          <a:spcPts val="0"/>
                        </a:spcAft>
                      </a:pPr>
                      <a:r>
                        <a:rPr lang="es-ES" sz="1100">
                          <a:solidFill>
                            <a:srgbClr val="000000"/>
                          </a:solidFill>
                          <a:effectLst/>
                          <a:latin typeface="Calibri"/>
                          <a:ea typeface="Times New Roman"/>
                          <a:cs typeface="Arial"/>
                        </a:rPr>
                        <a:t>Abril</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a:solidFill>
                            <a:srgbClr val="000000"/>
                          </a:solidFill>
                          <a:effectLst/>
                          <a:latin typeface="Calibri"/>
                          <a:ea typeface="Calibri"/>
                          <a:cs typeface="Calibri"/>
                        </a:rPr>
                        <a:t>423,72</a:t>
                      </a:r>
                      <a:endParaRPr lang="es-CL"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a:solidFill>
                            <a:srgbClr val="000000"/>
                          </a:solidFill>
                          <a:effectLst/>
                          <a:latin typeface="Calibri"/>
                          <a:ea typeface="Times New Roman"/>
                          <a:cs typeface="Arial"/>
                        </a:rPr>
                        <a:t>536,78</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L"/>
                    </a:p>
                  </a:txBody>
                  <a:tcPr/>
                </a:tc>
              </a:tr>
              <a:tr h="126365">
                <a:tc>
                  <a:txBody>
                    <a:bodyPr/>
                    <a:lstStyle/>
                    <a:p>
                      <a:pPr>
                        <a:lnSpc>
                          <a:spcPct val="107000"/>
                        </a:lnSpc>
                        <a:spcAft>
                          <a:spcPts val="0"/>
                        </a:spcAft>
                      </a:pPr>
                      <a:r>
                        <a:rPr lang="es-ES" sz="1100">
                          <a:solidFill>
                            <a:srgbClr val="000000"/>
                          </a:solidFill>
                          <a:effectLst/>
                          <a:latin typeface="Calibri"/>
                          <a:ea typeface="Times New Roman"/>
                          <a:cs typeface="Arial"/>
                        </a:rPr>
                        <a:t>Mayo</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a:solidFill>
                            <a:srgbClr val="000000"/>
                          </a:solidFill>
                          <a:effectLst/>
                          <a:latin typeface="Calibri"/>
                          <a:ea typeface="Calibri"/>
                          <a:cs typeface="Calibri"/>
                        </a:rPr>
                        <a:t>522,04</a:t>
                      </a:r>
                      <a:endParaRPr lang="es-CL"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a:solidFill>
                            <a:srgbClr val="000000"/>
                          </a:solidFill>
                          <a:effectLst/>
                          <a:latin typeface="Calibri"/>
                          <a:ea typeface="Times New Roman"/>
                          <a:cs typeface="Arial"/>
                        </a:rPr>
                        <a:t>564,94</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L"/>
                    </a:p>
                  </a:txBody>
                  <a:tcPr/>
                </a:tc>
              </a:tr>
              <a:tr h="126365">
                <a:tc>
                  <a:txBody>
                    <a:bodyPr/>
                    <a:lstStyle/>
                    <a:p>
                      <a:pPr>
                        <a:lnSpc>
                          <a:spcPct val="107000"/>
                        </a:lnSpc>
                        <a:spcAft>
                          <a:spcPts val="0"/>
                        </a:spcAft>
                      </a:pPr>
                      <a:r>
                        <a:rPr lang="es-ES" sz="1100">
                          <a:solidFill>
                            <a:srgbClr val="000000"/>
                          </a:solidFill>
                          <a:effectLst/>
                          <a:latin typeface="Calibri"/>
                          <a:ea typeface="Times New Roman"/>
                          <a:cs typeface="Arial"/>
                        </a:rPr>
                        <a:t>Junio</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a:solidFill>
                            <a:srgbClr val="000000"/>
                          </a:solidFill>
                          <a:effectLst/>
                          <a:latin typeface="Calibri"/>
                          <a:ea typeface="Calibri"/>
                          <a:cs typeface="Calibri"/>
                        </a:rPr>
                        <a:t>417,23</a:t>
                      </a:r>
                      <a:endParaRPr lang="es-CL"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a:solidFill>
                            <a:srgbClr val="000000"/>
                          </a:solidFill>
                          <a:effectLst/>
                          <a:latin typeface="Calibri"/>
                          <a:ea typeface="Times New Roman"/>
                          <a:cs typeface="Arial"/>
                        </a:rPr>
                        <a:t>513,59</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L"/>
                    </a:p>
                  </a:txBody>
                  <a:tcPr/>
                </a:tc>
              </a:tr>
              <a:tr h="126365">
                <a:tc>
                  <a:txBody>
                    <a:bodyPr/>
                    <a:lstStyle/>
                    <a:p>
                      <a:pPr>
                        <a:lnSpc>
                          <a:spcPct val="107000"/>
                        </a:lnSpc>
                        <a:spcAft>
                          <a:spcPts val="0"/>
                        </a:spcAft>
                      </a:pPr>
                      <a:r>
                        <a:rPr lang="es-ES" sz="1100">
                          <a:solidFill>
                            <a:srgbClr val="000000"/>
                          </a:solidFill>
                          <a:effectLst/>
                          <a:latin typeface="Calibri"/>
                          <a:ea typeface="Times New Roman"/>
                          <a:cs typeface="Arial"/>
                        </a:rPr>
                        <a:t>Julio</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a:solidFill>
                            <a:srgbClr val="000000"/>
                          </a:solidFill>
                          <a:effectLst/>
                          <a:latin typeface="Calibri"/>
                          <a:ea typeface="Calibri"/>
                          <a:cs typeface="Calibri"/>
                        </a:rPr>
                        <a:t>403,35</a:t>
                      </a:r>
                      <a:endParaRPr lang="es-CL"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a:solidFill>
                            <a:srgbClr val="000000"/>
                          </a:solidFill>
                          <a:effectLst/>
                          <a:latin typeface="Calibri"/>
                          <a:ea typeface="Times New Roman"/>
                          <a:cs typeface="Arial"/>
                        </a:rPr>
                        <a:t>549,71</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L"/>
                    </a:p>
                  </a:txBody>
                  <a:tcPr/>
                </a:tc>
              </a:tr>
              <a:tr h="133985">
                <a:tc>
                  <a:txBody>
                    <a:bodyPr/>
                    <a:lstStyle/>
                    <a:p>
                      <a:pPr>
                        <a:lnSpc>
                          <a:spcPct val="107000"/>
                        </a:lnSpc>
                        <a:spcAft>
                          <a:spcPts val="0"/>
                        </a:spcAft>
                      </a:pPr>
                      <a:r>
                        <a:rPr lang="es-ES" sz="1100" b="1">
                          <a:solidFill>
                            <a:srgbClr val="000000"/>
                          </a:solidFill>
                          <a:effectLst/>
                          <a:latin typeface="Calibri"/>
                          <a:ea typeface="Times New Roman"/>
                          <a:cs typeface="Arial"/>
                        </a:rPr>
                        <a:t>TOTAL</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b="1">
                          <a:solidFill>
                            <a:srgbClr val="000000"/>
                          </a:solidFill>
                          <a:effectLst/>
                          <a:latin typeface="Calibri"/>
                          <a:ea typeface="Times New Roman"/>
                          <a:cs typeface="Arial"/>
                        </a:rPr>
                        <a:t>3.093,90</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100" b="1" dirty="0">
                          <a:solidFill>
                            <a:srgbClr val="000000"/>
                          </a:solidFill>
                          <a:effectLst/>
                          <a:latin typeface="Calibri"/>
                          <a:ea typeface="Times New Roman"/>
                          <a:cs typeface="Arial"/>
                        </a:rPr>
                        <a:t>3.706,38</a:t>
                      </a:r>
                      <a:endParaRPr lang="es-CL"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L"/>
                    </a:p>
                  </a:txBody>
                  <a:tcPr/>
                </a:tc>
              </a:tr>
            </a:tbl>
          </a:graphicData>
        </a:graphic>
      </p:graphicFrame>
    </p:spTree>
    <p:extLst>
      <p:ext uri="{BB962C8B-B14F-4D97-AF65-F5344CB8AC3E}">
        <p14:creationId xmlns:p14="http://schemas.microsoft.com/office/powerpoint/2010/main" val="36886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52" y="-55435"/>
            <a:ext cx="9144000" cy="6858000"/>
          </a:xfrm>
          <a:prstGeom prst="rect">
            <a:avLst/>
          </a:prstGeom>
        </p:spPr>
      </p:pic>
      <p:sp>
        <p:nvSpPr>
          <p:cNvPr id="4" name="CuadroTexto 3">
            <a:extLst>
              <a:ext uri="{FF2B5EF4-FFF2-40B4-BE49-F238E27FC236}">
                <a16:creationId xmlns:a16="http://schemas.microsoft.com/office/drawing/2014/main" xmlns="" id="{91CDA593-4249-46ED-B294-5E42A56BC172}"/>
              </a:ext>
            </a:extLst>
          </p:cNvPr>
          <p:cNvSpPr txBox="1"/>
          <p:nvPr/>
        </p:nvSpPr>
        <p:spPr>
          <a:xfrm>
            <a:off x="2699792" y="285574"/>
            <a:ext cx="5040560" cy="1477328"/>
          </a:xfrm>
          <a:prstGeom prst="rect">
            <a:avLst/>
          </a:prstGeom>
          <a:noFill/>
        </p:spPr>
        <p:txBody>
          <a:bodyPr wrap="square" rtlCol="0">
            <a:spAutoFit/>
          </a:bodyPr>
          <a:lstStyle/>
          <a:p>
            <a:pPr algn="ctr"/>
            <a:r>
              <a:rPr lang="es-CL" b="1" dirty="0">
                <a:solidFill>
                  <a:srgbClr val="356A83"/>
                </a:solidFill>
                <a:latin typeface="Century Gothic" panose="020B0502020202020204" pitchFamily="34" charset="0"/>
              </a:rPr>
              <a:t>Costos de Inversión Anual en Gestión de Residuos asociados a la “Recolección y Transporte de Residuos Sólidos Domiciliarios, Residuos Voluminosos, Aseo y Limpieza de Ferias”.</a:t>
            </a:r>
            <a:endParaRPr lang="es-CL" b="1" dirty="0" smtClean="0">
              <a:solidFill>
                <a:srgbClr val="356A83"/>
              </a:solidFill>
              <a:latin typeface="Century Gothic" panose="020B0502020202020204" pitchFamily="34" charset="0"/>
            </a:endParaRPr>
          </a:p>
        </p:txBody>
      </p:sp>
      <p:sp>
        <p:nvSpPr>
          <p:cNvPr id="5" name="4 Marcador de número de diapositiva"/>
          <p:cNvSpPr>
            <a:spLocks noGrp="1"/>
          </p:cNvSpPr>
          <p:nvPr>
            <p:ph type="sldNum" sz="quarter" idx="12"/>
          </p:nvPr>
        </p:nvSpPr>
        <p:spPr/>
        <p:txBody>
          <a:bodyPr/>
          <a:lstStyle/>
          <a:p>
            <a:fld id="{C5FB718C-3523-4C7F-AD13-F74740A2B213}" type="slidenum">
              <a:rPr lang="es-CL" smtClean="0">
                <a:solidFill>
                  <a:prstClr val="black">
                    <a:tint val="75000"/>
                  </a:prstClr>
                </a:solidFill>
              </a:rPr>
              <a:pPr/>
              <a:t>9</a:t>
            </a:fld>
            <a:endParaRPr lang="es-CL">
              <a:solidFill>
                <a:prstClr val="black">
                  <a:tint val="75000"/>
                </a:prstClr>
              </a:solidFill>
            </a:endParaRPr>
          </a:p>
        </p:txBody>
      </p:sp>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240457"/>
            <a:ext cx="976683" cy="982787"/>
          </a:xfrm>
          <a:prstGeom prst="rect">
            <a:avLst/>
          </a:prstGeom>
        </p:spPr>
      </p:pic>
      <p:sp>
        <p:nvSpPr>
          <p:cNvPr id="10" name="9 Rectángulo"/>
          <p:cNvSpPr/>
          <p:nvPr/>
        </p:nvSpPr>
        <p:spPr>
          <a:xfrm>
            <a:off x="179513" y="1340768"/>
            <a:ext cx="8537522" cy="3231654"/>
          </a:xfrm>
          <a:prstGeom prst="rect">
            <a:avLst/>
          </a:prstGeom>
        </p:spPr>
        <p:txBody>
          <a:bodyPr wrap="square">
            <a:spAutoFit/>
          </a:bodyPr>
          <a:lstStyle/>
          <a:p>
            <a:pPr marL="285750" indent="-285750">
              <a:buFont typeface="Wingdings" panose="05000000000000000000" pitchFamily="2" charset="2"/>
              <a:buChar char="Ø"/>
            </a:pPr>
            <a:endParaRPr lang="es-CL" sz="1600" b="1" dirty="0">
              <a:solidFill>
                <a:srgbClr val="356A83"/>
              </a:solidFill>
              <a:latin typeface="Century Gothic" panose="020B0502020202020204" pitchFamily="34" charset="0"/>
            </a:endParaRPr>
          </a:p>
          <a:p>
            <a:endParaRPr lang="es-CL" sz="1600" dirty="0" smtClean="0">
              <a:solidFill>
                <a:srgbClr val="356A83"/>
              </a:solidFill>
              <a:latin typeface="Century Gothic" panose="020B0502020202020204" pitchFamily="34" charset="0"/>
            </a:endParaRPr>
          </a:p>
          <a:p>
            <a:endParaRPr lang="es-CL" sz="1600" dirty="0">
              <a:solidFill>
                <a:srgbClr val="356A83"/>
              </a:solidFill>
              <a:latin typeface="Century Gothic" panose="020B0502020202020204" pitchFamily="34" charset="0"/>
            </a:endParaRPr>
          </a:p>
          <a:p>
            <a:r>
              <a:rPr lang="es-CL" sz="1600" dirty="0" smtClean="0">
                <a:solidFill>
                  <a:srgbClr val="356A83"/>
                </a:solidFill>
                <a:latin typeface="Century Gothic" panose="020B0502020202020204" pitchFamily="34" charset="0"/>
              </a:rPr>
              <a:t>En </a:t>
            </a:r>
            <a:r>
              <a:rPr lang="es-CL" sz="1600" dirty="0">
                <a:solidFill>
                  <a:srgbClr val="356A83"/>
                </a:solidFill>
                <a:latin typeface="Century Gothic" panose="020B0502020202020204" pitchFamily="34" charset="0"/>
              </a:rPr>
              <a:t>el siguiente cuadro muestra el costo de los servicios de recolección y transporte de residuos sólidos domiciliarios, residuos voluminosos, aseo y limpieza de ferias, relleno sanitario y servicios de fiscalización del relleno sanitario realizado por la empresa EMERES durante el año 2017, en que además se agrega el balance de la ejecución presupuestaria y en que se señala que finalmente respecto del presupuesto estimado, se produjo una disminución de un 7,37</a:t>
            </a:r>
            <a:r>
              <a:rPr lang="es-CL" sz="1600" dirty="0" smtClean="0">
                <a:solidFill>
                  <a:srgbClr val="356A83"/>
                </a:solidFill>
                <a:latin typeface="Century Gothic" panose="020B0502020202020204" pitchFamily="34" charset="0"/>
              </a:rPr>
              <a:t>%.</a:t>
            </a:r>
          </a:p>
          <a:p>
            <a:endParaRPr lang="es-CL" sz="1600" i="1" dirty="0">
              <a:solidFill>
                <a:srgbClr val="356A83"/>
              </a:solidFill>
              <a:latin typeface="Century Gothic" panose="020B0502020202020204" pitchFamily="34" charset="0"/>
            </a:endParaRPr>
          </a:p>
          <a:p>
            <a:endParaRPr lang="es-CL" sz="1400" i="1" dirty="0">
              <a:solidFill>
                <a:srgbClr val="356A83"/>
              </a:solidFill>
              <a:latin typeface="Century Gothic" panose="020B0502020202020204" pitchFamily="34" charset="0"/>
            </a:endParaRPr>
          </a:p>
          <a:p>
            <a:endParaRPr lang="es-CL" sz="1400" b="1" i="1" dirty="0">
              <a:solidFill>
                <a:srgbClr val="356A83"/>
              </a:solidFill>
              <a:latin typeface="Century Gothic" panose="020B0502020202020204" pitchFamily="34" charset="0"/>
            </a:endParaRPr>
          </a:p>
          <a:p>
            <a:pPr marL="285750" indent="-285750">
              <a:buFont typeface="Wingdings" panose="05000000000000000000" pitchFamily="2" charset="2"/>
              <a:buChar char="q"/>
            </a:pPr>
            <a:endParaRPr lang="es-MX" sz="1600" dirty="0">
              <a:solidFill>
                <a:srgbClr val="356A83"/>
              </a:solidFill>
              <a:latin typeface="Century Gothic" panose="020B0502020202020204"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3319872138"/>
              </p:ext>
            </p:extLst>
          </p:nvPr>
        </p:nvGraphicFramePr>
        <p:xfrm>
          <a:off x="2051720" y="4011526"/>
          <a:ext cx="5140324" cy="2252663"/>
        </p:xfrm>
        <a:graphic>
          <a:graphicData uri="http://schemas.openxmlformats.org/drawingml/2006/table">
            <a:tbl>
              <a:tblPr firstRow="1" firstCol="1" bandRow="1"/>
              <a:tblGrid>
                <a:gridCol w="1631254"/>
                <a:gridCol w="1171173"/>
                <a:gridCol w="1260774"/>
                <a:gridCol w="1077123"/>
              </a:tblGrid>
              <a:tr h="190500">
                <a:tc>
                  <a:txBody>
                    <a:bodyPr/>
                    <a:lstStyle/>
                    <a:p>
                      <a:pPr algn="ctr">
                        <a:lnSpc>
                          <a:spcPct val="107000"/>
                        </a:lnSpc>
                        <a:spcAft>
                          <a:spcPts val="800"/>
                        </a:spcAft>
                      </a:pPr>
                      <a:r>
                        <a:rPr lang="es-ES" sz="1100" b="1">
                          <a:solidFill>
                            <a:srgbClr val="000000"/>
                          </a:solidFill>
                          <a:effectLst/>
                          <a:latin typeface="Calibri"/>
                          <a:ea typeface="Calibri"/>
                          <a:cs typeface="Arial"/>
                        </a:rPr>
                        <a:t>Servicios</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 sz="1100" b="1">
                          <a:solidFill>
                            <a:srgbClr val="000000"/>
                          </a:solidFill>
                          <a:effectLst/>
                          <a:latin typeface="Calibri"/>
                          <a:ea typeface="Calibri"/>
                          <a:cs typeface="Arial"/>
                        </a:rPr>
                        <a:t>Presupuesto Inicial 2017 ($)</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 sz="1100" b="1">
                          <a:solidFill>
                            <a:srgbClr val="000000"/>
                          </a:solidFill>
                          <a:effectLst/>
                          <a:latin typeface="Calibri"/>
                          <a:ea typeface="Calibri"/>
                          <a:cs typeface="Arial"/>
                        </a:rPr>
                        <a:t>Ejecución Presupuestaria 2017 ($) </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 sz="1100" b="1">
                          <a:solidFill>
                            <a:srgbClr val="000000"/>
                          </a:solidFill>
                          <a:effectLst/>
                          <a:latin typeface="Calibri"/>
                          <a:ea typeface="Calibri"/>
                          <a:cs typeface="Arial"/>
                        </a:rPr>
                        <a:t>Cumplimiento (%)</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762000">
                <a:tc>
                  <a:txBody>
                    <a:bodyPr/>
                    <a:lstStyle/>
                    <a:p>
                      <a:pPr algn="ctr">
                        <a:lnSpc>
                          <a:spcPct val="107000"/>
                        </a:lnSpc>
                        <a:spcAft>
                          <a:spcPts val="800"/>
                        </a:spcAft>
                      </a:pPr>
                      <a:r>
                        <a:rPr lang="es-ES" sz="1100">
                          <a:solidFill>
                            <a:srgbClr val="000000"/>
                          </a:solidFill>
                          <a:effectLst/>
                          <a:latin typeface="Calibri"/>
                          <a:ea typeface="Calibri"/>
                          <a:cs typeface="Arial"/>
                        </a:rPr>
                        <a:t>Servicios de Extracción de Aseo Domiciliario, Voluminosos, Aseo y Limpieza de Ferias </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ES" sz="1100">
                          <a:solidFill>
                            <a:srgbClr val="000000"/>
                          </a:solidFill>
                          <a:effectLst/>
                          <a:latin typeface="Calibri"/>
                          <a:ea typeface="Calibri"/>
                          <a:cs typeface="Arial"/>
                        </a:rPr>
                        <a:t>1.081.500.000</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ES" sz="1100">
                          <a:solidFill>
                            <a:srgbClr val="000000"/>
                          </a:solidFill>
                          <a:effectLst/>
                          <a:latin typeface="Calibri"/>
                          <a:ea typeface="Calibri"/>
                          <a:cs typeface="Arial"/>
                        </a:rPr>
                        <a:t>      1.057.847.147</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L" sz="1100" b="1">
                          <a:solidFill>
                            <a:srgbClr val="000000"/>
                          </a:solidFill>
                          <a:effectLst/>
                          <a:latin typeface="Calibri"/>
                          <a:ea typeface="Calibri"/>
                          <a:cs typeface="Arial"/>
                        </a:rPr>
                        <a:t>97,81%</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lgn="ctr">
                        <a:lnSpc>
                          <a:spcPct val="107000"/>
                        </a:lnSpc>
                        <a:spcAft>
                          <a:spcPts val="800"/>
                        </a:spcAft>
                      </a:pPr>
                      <a:r>
                        <a:rPr lang="es-ES" sz="1100">
                          <a:solidFill>
                            <a:srgbClr val="000000"/>
                          </a:solidFill>
                          <a:effectLst/>
                          <a:latin typeface="Calibri"/>
                          <a:ea typeface="Calibri"/>
                          <a:cs typeface="Arial"/>
                        </a:rPr>
                        <a:t>Relleno Sanitario                                 </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ES" sz="1100">
                          <a:solidFill>
                            <a:srgbClr val="000000"/>
                          </a:solidFill>
                          <a:effectLst/>
                          <a:latin typeface="Calibri"/>
                          <a:ea typeface="Calibri"/>
                          <a:cs typeface="Arial"/>
                        </a:rPr>
                        <a:t>473.616.000</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ES" sz="1100">
                          <a:solidFill>
                            <a:srgbClr val="000000"/>
                          </a:solidFill>
                          <a:effectLst/>
                          <a:latin typeface="Calibri"/>
                          <a:ea typeface="Calibri"/>
                          <a:cs typeface="Arial"/>
                        </a:rPr>
                        <a:t>457.973.443         </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L" sz="1100" b="1">
                          <a:solidFill>
                            <a:srgbClr val="000000"/>
                          </a:solidFill>
                          <a:effectLst/>
                          <a:latin typeface="Calibri"/>
                          <a:ea typeface="Calibri"/>
                          <a:cs typeface="Arial"/>
                        </a:rPr>
                        <a:t>96,70%</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lgn="ctr">
                        <a:lnSpc>
                          <a:spcPct val="107000"/>
                        </a:lnSpc>
                        <a:spcAft>
                          <a:spcPts val="800"/>
                        </a:spcAft>
                      </a:pPr>
                      <a:r>
                        <a:rPr lang="es-ES" sz="1100">
                          <a:solidFill>
                            <a:srgbClr val="000000"/>
                          </a:solidFill>
                          <a:effectLst/>
                          <a:latin typeface="Calibri"/>
                          <a:ea typeface="Calibri"/>
                          <a:cs typeface="Arial"/>
                        </a:rPr>
                        <a:t>Servicios de Fiscalización Relleno Sanitario </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ES" sz="1100">
                          <a:solidFill>
                            <a:srgbClr val="000000"/>
                          </a:solidFill>
                          <a:effectLst/>
                          <a:latin typeface="Calibri"/>
                          <a:ea typeface="Calibri"/>
                          <a:cs typeface="Arial"/>
                        </a:rPr>
                        <a:t>28.800.000</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ES" sz="1100">
                          <a:solidFill>
                            <a:srgbClr val="000000"/>
                          </a:solidFill>
                          <a:effectLst/>
                          <a:latin typeface="Calibri"/>
                          <a:ea typeface="Calibri"/>
                          <a:cs typeface="Arial"/>
                        </a:rPr>
                        <a:t>           26.400.000</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L" sz="1100" b="1">
                          <a:solidFill>
                            <a:srgbClr val="000000"/>
                          </a:solidFill>
                          <a:effectLst/>
                          <a:latin typeface="Calibri"/>
                          <a:ea typeface="Calibri"/>
                          <a:cs typeface="Arial"/>
                        </a:rPr>
                        <a:t>91,67%</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07000"/>
                        </a:lnSpc>
                        <a:spcAft>
                          <a:spcPts val="800"/>
                        </a:spcAft>
                      </a:pPr>
                      <a:r>
                        <a:rPr lang="es-ES" sz="1100" b="1">
                          <a:solidFill>
                            <a:srgbClr val="000000"/>
                          </a:solidFill>
                          <a:effectLst/>
                          <a:latin typeface="Calibri"/>
                          <a:ea typeface="Calibri"/>
                          <a:cs typeface="Arial"/>
                        </a:rPr>
                        <a:t>TOTAL</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ES" sz="1100" b="1">
                          <a:solidFill>
                            <a:srgbClr val="000000"/>
                          </a:solidFill>
                          <a:effectLst/>
                          <a:latin typeface="Calibri"/>
                          <a:ea typeface="Calibri"/>
                          <a:cs typeface="Arial"/>
                        </a:rPr>
                        <a:t>$ 1.583.916.000</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ES" sz="1100" b="1">
                          <a:solidFill>
                            <a:srgbClr val="000000"/>
                          </a:solidFill>
                          <a:effectLst/>
                          <a:latin typeface="Calibri"/>
                          <a:ea typeface="Calibri"/>
                          <a:cs typeface="Arial"/>
                        </a:rPr>
                        <a:t>$   1.542.220.590</a:t>
                      </a:r>
                      <a:endParaRPr lang="es-CL"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100" b="1" dirty="0">
                          <a:solidFill>
                            <a:srgbClr val="000000"/>
                          </a:solidFill>
                          <a:effectLst/>
                          <a:latin typeface="Calibri"/>
                          <a:ea typeface="Calibri"/>
                          <a:cs typeface="Arial"/>
                        </a:rPr>
                        <a:t>97,37%</a:t>
                      </a:r>
                      <a:endParaRPr lang="es-CL"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0112193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2933</TotalTime>
  <Words>2253</Words>
  <Application>Microsoft Office PowerPoint</Application>
  <PresentationFormat>Presentación en pantalla (4:3)</PresentationFormat>
  <Paragraphs>397</Paragraphs>
  <Slides>28</Slides>
  <Notes>0</Notes>
  <HiddenSlides>0</HiddenSlides>
  <MMClips>0</MMClips>
  <ScaleCrop>false</ScaleCrop>
  <HeadingPairs>
    <vt:vector size="4" baseType="variant">
      <vt:variant>
        <vt:lpstr>Tema</vt:lpstr>
      </vt:variant>
      <vt:variant>
        <vt:i4>7</vt:i4>
      </vt:variant>
      <vt:variant>
        <vt:lpstr>Títulos de diapositiva</vt:lpstr>
      </vt:variant>
      <vt:variant>
        <vt:i4>28</vt:i4>
      </vt:variant>
    </vt:vector>
  </HeadingPairs>
  <TitlesOfParts>
    <vt:vector size="35" baseType="lpstr">
      <vt:lpstr>Tema de Office</vt:lpstr>
      <vt:lpstr>2_Tema de Office</vt:lpstr>
      <vt:lpstr>3_Tema de Office</vt:lpstr>
      <vt:lpstr>4_Tema de Office</vt:lpstr>
      <vt:lpstr>5_Tema de Office</vt:lpstr>
      <vt:lpstr>1_Tema de Office</vt:lpstr>
      <vt:lpstr>6_Tema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Teatro 1</dc:title>
  <dc:creator>Silvia Espejo</dc:creator>
  <cp:lastModifiedBy>Paula Gajardo</cp:lastModifiedBy>
  <cp:revision>352</cp:revision>
  <cp:lastPrinted>2017-01-10T12:35:43Z</cp:lastPrinted>
  <dcterms:created xsi:type="dcterms:W3CDTF">2017-01-09T16:45:56Z</dcterms:created>
  <dcterms:modified xsi:type="dcterms:W3CDTF">2018-08-23T12:22:08Z</dcterms:modified>
</cp:coreProperties>
</file>